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7"/>
  </p:notesMasterIdLst>
  <p:sldIdLst>
    <p:sldId id="266" r:id="rId2"/>
    <p:sldId id="256" r:id="rId3"/>
    <p:sldId id="441" r:id="rId4"/>
    <p:sldId id="478" r:id="rId5"/>
    <p:sldId id="479" r:id="rId6"/>
    <p:sldId id="480" r:id="rId7"/>
    <p:sldId id="481" r:id="rId8"/>
    <p:sldId id="482" r:id="rId9"/>
    <p:sldId id="483" r:id="rId10"/>
    <p:sldId id="519" r:id="rId11"/>
    <p:sldId id="520" r:id="rId12"/>
    <p:sldId id="484" r:id="rId13"/>
    <p:sldId id="514" r:id="rId14"/>
    <p:sldId id="515" r:id="rId15"/>
    <p:sldId id="522" r:id="rId16"/>
    <p:sldId id="521" r:id="rId17"/>
    <p:sldId id="517" r:id="rId18"/>
    <p:sldId id="516" r:id="rId19"/>
    <p:sldId id="523" r:id="rId20"/>
    <p:sldId id="524" r:id="rId21"/>
    <p:sldId id="261" r:id="rId22"/>
    <p:sldId id="262" r:id="rId23"/>
    <p:sldId id="257" r:id="rId24"/>
    <p:sldId id="258" r:id="rId25"/>
    <p:sldId id="259" r:id="rId26"/>
    <p:sldId id="260" r:id="rId27"/>
    <p:sldId id="263" r:id="rId28"/>
    <p:sldId id="264" r:id="rId29"/>
    <p:sldId id="265" r:id="rId30"/>
    <p:sldId id="525" r:id="rId31"/>
    <p:sldId id="536" r:id="rId32"/>
    <p:sldId id="538" r:id="rId33"/>
    <p:sldId id="541" r:id="rId34"/>
    <p:sldId id="542" r:id="rId35"/>
    <p:sldId id="543" r:id="rId36"/>
    <p:sldId id="544" r:id="rId37"/>
    <p:sldId id="545" r:id="rId38"/>
    <p:sldId id="485" r:id="rId39"/>
    <p:sldId id="486" r:id="rId40"/>
    <p:sldId id="487" r:id="rId41"/>
    <p:sldId id="546" r:id="rId42"/>
    <p:sldId id="547" r:id="rId43"/>
    <p:sldId id="488" r:id="rId44"/>
    <p:sldId id="489" r:id="rId45"/>
    <p:sldId id="548" r:id="rId46"/>
    <p:sldId id="297" r:id="rId47"/>
    <p:sldId id="490" r:id="rId48"/>
    <p:sldId id="491" r:id="rId49"/>
    <p:sldId id="578" r:id="rId50"/>
    <p:sldId id="579" r:id="rId51"/>
    <p:sldId id="580" r:id="rId52"/>
    <p:sldId id="582" r:id="rId53"/>
    <p:sldId id="577" r:id="rId54"/>
    <p:sldId id="497" r:id="rId55"/>
    <p:sldId id="498" r:id="rId56"/>
    <p:sldId id="499" r:id="rId57"/>
    <p:sldId id="500" r:id="rId58"/>
    <p:sldId id="502" r:id="rId59"/>
    <p:sldId id="501" r:id="rId60"/>
    <p:sldId id="503" r:id="rId61"/>
    <p:sldId id="504" r:id="rId62"/>
    <p:sldId id="505" r:id="rId63"/>
    <p:sldId id="506" r:id="rId64"/>
    <p:sldId id="583" r:id="rId65"/>
    <p:sldId id="507" r:id="rId66"/>
    <p:sldId id="585" r:id="rId67"/>
    <p:sldId id="508" r:id="rId68"/>
    <p:sldId id="584" r:id="rId69"/>
    <p:sldId id="589" r:id="rId70"/>
    <p:sldId id="586" r:id="rId71"/>
    <p:sldId id="587" r:id="rId72"/>
    <p:sldId id="492" r:id="rId73"/>
    <p:sldId id="272" r:id="rId74"/>
    <p:sldId id="273" r:id="rId75"/>
    <p:sldId id="276" r:id="rId76"/>
    <p:sldId id="590" r:id="rId77"/>
    <p:sldId id="591" r:id="rId78"/>
    <p:sldId id="268" r:id="rId79"/>
    <p:sldId id="277" r:id="rId80"/>
    <p:sldId id="269" r:id="rId81"/>
    <p:sldId id="278" r:id="rId82"/>
    <p:sldId id="270" r:id="rId83"/>
    <p:sldId id="279" r:id="rId84"/>
    <p:sldId id="274" r:id="rId85"/>
    <p:sldId id="275" r:id="rId86"/>
    <p:sldId id="592" r:id="rId87"/>
    <p:sldId id="593" r:id="rId88"/>
    <p:sldId id="594" r:id="rId89"/>
    <p:sldId id="595" r:id="rId90"/>
    <p:sldId id="596" r:id="rId91"/>
    <p:sldId id="597" r:id="rId92"/>
    <p:sldId id="598" r:id="rId93"/>
    <p:sldId id="599" r:id="rId94"/>
    <p:sldId id="600" r:id="rId95"/>
    <p:sldId id="601" r:id="rId96"/>
    <p:sldId id="602" r:id="rId97"/>
    <p:sldId id="603" r:id="rId98"/>
    <p:sldId id="494" r:id="rId99"/>
    <p:sldId id="495" r:id="rId100"/>
    <p:sldId id="496" r:id="rId101"/>
    <p:sldId id="509" r:id="rId102"/>
    <p:sldId id="604" r:id="rId103"/>
    <p:sldId id="512" r:id="rId104"/>
    <p:sldId id="510" r:id="rId105"/>
    <p:sldId id="511" r:id="rId10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p:cViewPr varScale="1">
        <p:scale>
          <a:sx n="83" d="100"/>
          <a:sy n="83" d="100"/>
        </p:scale>
        <p:origin x="1267"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D9192F-E16C-4283-8395-563EA8268BBC}" type="datetimeFigureOut">
              <a:rPr lang="en-US" smtClean="0"/>
              <a:pPr/>
              <a:t>4/9/2022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762A0-12D7-4D68-B65A-F915F913DE92}" type="slidenum">
              <a:rPr lang="en-US" smtClean="0"/>
              <a:pPr/>
              <a:t>‹#›</a:t>
            </a:fld>
            <a:endParaRPr lang="en-US"/>
          </a:p>
        </p:txBody>
      </p:sp>
    </p:spTree>
    <p:extLst>
      <p:ext uri="{BB962C8B-B14F-4D97-AF65-F5344CB8AC3E}">
        <p14:creationId xmlns:p14="http://schemas.microsoft.com/office/powerpoint/2010/main" val="16504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4D64E72C-AEA9-4AAD-9921-521CB4911D8E}" type="datetime1">
              <a:rPr lang="en-US" smtClean="0"/>
              <a:pPr/>
              <a:t>4/9/2022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r>
              <a:rPr lang="en-US"/>
              <a:t>Dept. of Computer Application (RCOEM)</a:t>
            </a:r>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552E6A1-2B0D-4D35-831A-282E6F92D621}"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3D764F9-CA0A-48D8-A92E-116C2FC6BA27}"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7BDD14E-31F9-4643-A735-A00E6D71E18E}"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3561530-FB4B-4899-84B6-29C3C0C3F0B1}"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9F93FCA-89D2-469D-ABF5-09FB9751F4AD}" type="datetime1">
              <a:rPr lang="en-US" smtClean="0"/>
              <a:pPr/>
              <a:t>4/9/2022</a:t>
            </a:fld>
            <a:endParaRPr lang="en-US"/>
          </a:p>
        </p:txBody>
      </p:sp>
      <p:sp>
        <p:nvSpPr>
          <p:cNvPr id="6" name="Footer Placeholder 5"/>
          <p:cNvSpPr>
            <a:spLocks noGrp="1"/>
          </p:cNvSpPr>
          <p:nvPr>
            <p:ph type="ftr" sz="quarter" idx="11"/>
          </p:nvPr>
        </p:nvSpPr>
        <p:spPr/>
        <p:txBody>
          <a:bodyPr/>
          <a:lstStyle/>
          <a:p>
            <a:r>
              <a:rPr lang="en-US"/>
              <a:t>Dept. of Computer Application (RCOEM)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E34C7A8-AFEA-4F50-AEBA-A9EFF4355297}" type="datetime1">
              <a:rPr lang="en-US" smtClean="0"/>
              <a:pPr/>
              <a:t>4/9/2022</a:t>
            </a:fld>
            <a:endParaRPr lang="en-US"/>
          </a:p>
        </p:txBody>
      </p:sp>
      <p:sp>
        <p:nvSpPr>
          <p:cNvPr id="8" name="Footer Placeholder 7"/>
          <p:cNvSpPr>
            <a:spLocks noGrp="1"/>
          </p:cNvSpPr>
          <p:nvPr>
            <p:ph type="ftr" sz="quarter" idx="11"/>
          </p:nvPr>
        </p:nvSpPr>
        <p:spPr/>
        <p:txBody>
          <a:bodyPr/>
          <a:lstStyle/>
          <a:p>
            <a:r>
              <a:rPr lang="en-US"/>
              <a:t>Dept. of Computer Application (RCOEM)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611585-1305-497F-922E-332D34947120}" type="datetime1">
              <a:rPr lang="en-US" smtClean="0"/>
              <a:pPr/>
              <a:t>4/9/2022</a:t>
            </a:fld>
            <a:endParaRPr lang="en-US"/>
          </a:p>
        </p:txBody>
      </p:sp>
      <p:sp>
        <p:nvSpPr>
          <p:cNvPr id="4" name="Footer Placeholder 3"/>
          <p:cNvSpPr>
            <a:spLocks noGrp="1"/>
          </p:cNvSpPr>
          <p:nvPr>
            <p:ph type="ftr" sz="quarter" idx="11"/>
          </p:nvPr>
        </p:nvSpPr>
        <p:spPr/>
        <p:txBody>
          <a:bodyPr/>
          <a:lstStyle/>
          <a:p>
            <a:r>
              <a:rPr lang="en-US"/>
              <a:t>Dept. of Computer Application (RCOEM)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95DBB-A7C8-40EA-BFC5-134219966297}" type="datetime1">
              <a:rPr lang="en-US" smtClean="0"/>
              <a:pPr/>
              <a:t>4/9/2022</a:t>
            </a:fld>
            <a:endParaRPr lang="en-US"/>
          </a:p>
        </p:txBody>
      </p:sp>
      <p:sp>
        <p:nvSpPr>
          <p:cNvPr id="3" name="Footer Placeholder 2"/>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1578AA6-787C-461F-B8B0-63F05766360F}" type="datetime1">
              <a:rPr lang="en-US" smtClean="0"/>
              <a:pPr/>
              <a:t>4/9/2022</a:t>
            </a:fld>
            <a:endParaRPr lang="en-US"/>
          </a:p>
        </p:txBody>
      </p:sp>
      <p:sp>
        <p:nvSpPr>
          <p:cNvPr id="6" name="Footer Placeholder 5"/>
          <p:cNvSpPr>
            <a:spLocks noGrp="1"/>
          </p:cNvSpPr>
          <p:nvPr>
            <p:ph type="ftr" sz="quarter" idx="11"/>
          </p:nvPr>
        </p:nvSpPr>
        <p:spPr/>
        <p:txBody>
          <a:bodyPr/>
          <a:lstStyle/>
          <a:p>
            <a:r>
              <a:rPr lang="en-US"/>
              <a:t>Dept. of Computer Application (RCOEM)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B9B63FA5-4975-461A-8F42-D488739F09D6}" type="datetime1">
              <a:rPr lang="en-US" smtClean="0"/>
              <a:pPr/>
              <a:t>4/9/2022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r>
              <a:rPr lang="en-US"/>
              <a:t>Dept. of Computer Application (RCOEM)</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84ACDC4-DBD3-404F-9A9D-FF599BE6B17E}" type="datetime1">
              <a:rPr lang="en-US" smtClean="0"/>
              <a:pPr/>
              <a:t>4/9/2022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US"/>
              <a:t>Dept. of Computer Application (RCOEM)</a:t>
            </a: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www.geeksforgeeks.org/exception-handling-c/"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geeksforgeeks.org/inheritance-in-c/"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www.geeksforgeeks.org/constructors-c/"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hyperlink" Target="http://www.geeksforgeeks.org/c-language-2-gq/macro-preprocessor-gq/"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10000"/>
          </a:bodyPr>
          <a:lstStyle/>
          <a:p>
            <a:pPr algn="r">
              <a:buNone/>
            </a:pPr>
            <a:r>
              <a:rPr lang="en-IN" sz="6000" b="1" dirty="0"/>
              <a:t>Principles of Programming Languages </a:t>
            </a:r>
            <a:r>
              <a:rPr lang="en-US" sz="6000" b="1" dirty="0"/>
              <a:t>(</a:t>
            </a:r>
            <a:r>
              <a:rPr lang="en-IN" sz="5400" b="1" dirty="0"/>
              <a:t>MCT542</a:t>
            </a:r>
            <a:r>
              <a:rPr lang="en-US" sz="6000" b="1" dirty="0"/>
              <a:t> )</a:t>
            </a:r>
          </a:p>
          <a:p>
            <a:pPr>
              <a:buNone/>
            </a:pPr>
            <a:endParaRPr lang="en-US" sz="6000" b="1" dirty="0"/>
          </a:p>
          <a:p>
            <a:pPr>
              <a:buNone/>
            </a:pPr>
            <a:r>
              <a:rPr lang="en-US" sz="3200" b="1" dirty="0"/>
              <a:t>Computer Application Department, </a:t>
            </a:r>
          </a:p>
          <a:p>
            <a:pPr>
              <a:buNone/>
            </a:pPr>
            <a:r>
              <a:rPr lang="en-US" sz="3200" b="1" dirty="0"/>
              <a:t>RCOEM</a:t>
            </a:r>
            <a:endParaRPr lang="en-US" sz="3200" dirty="0"/>
          </a:p>
        </p:txBody>
      </p:sp>
      <p:sp>
        <p:nvSpPr>
          <p:cNvPr id="4" name="Footer Placeholder 3"/>
          <p:cNvSpPr>
            <a:spLocks noGrp="1"/>
          </p:cNvSpPr>
          <p:nvPr>
            <p:ph type="ftr" sz="quarter" idx="11"/>
          </p:nvPr>
        </p:nvSpPr>
        <p:spPr/>
        <p:txBody>
          <a:bodyPr/>
          <a:lstStyle/>
          <a:p>
            <a:r>
              <a:rPr lang="en-US"/>
              <a:t>Dept. of Computer Application (RCOEM)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
        <p:nvSpPr>
          <p:cNvPr id="2" name="Title 1"/>
          <p:cNvSpPr>
            <a:spLocks noGrp="1"/>
          </p:cNvSpPr>
          <p:nvPr>
            <p:ph type="title"/>
          </p:nvPr>
        </p:nvSpPr>
        <p:spPr/>
        <p:txBody>
          <a:bodyPr/>
          <a:lstStyle/>
          <a:p>
            <a:pPr algn="r"/>
            <a:endParaRPr lang="en-US" b="1" baseline="30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2134DE6-EEFE-4C7D-900F-03379DAFB360}"/>
              </a:ext>
            </a:extLst>
          </p:cNvPr>
          <p:cNvPicPr>
            <a:picLocks noChangeAspect="1"/>
          </p:cNvPicPr>
          <p:nvPr/>
        </p:nvPicPr>
        <p:blipFill>
          <a:blip r:embed="rId2"/>
          <a:stretch>
            <a:fillRect/>
          </a:stretch>
        </p:blipFill>
        <p:spPr>
          <a:xfrm>
            <a:off x="237648" y="731162"/>
            <a:ext cx="8763000" cy="5832988"/>
          </a:xfrm>
          <a:prstGeom prst="rect">
            <a:avLst/>
          </a:prstGeom>
        </p:spPr>
      </p:pic>
    </p:spTree>
    <p:extLst>
      <p:ext uri="{BB962C8B-B14F-4D97-AF65-F5344CB8AC3E}">
        <p14:creationId xmlns:p14="http://schemas.microsoft.com/office/powerpoint/2010/main" val="33206811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hangingPunct="0">
              <a:buNone/>
            </a:pPr>
            <a:r>
              <a:rPr lang="en-US" dirty="0">
                <a:latin typeface="Times New Roman" panose="02020603050405020304" pitchFamily="18" charset="0"/>
                <a:cs typeface="Times New Roman" panose="02020603050405020304" pitchFamily="18" charset="0"/>
              </a:rPr>
              <a:t>s</a:t>
            </a:r>
            <a:endParaRPr lang="en-IN" dirty="0"/>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198676" y="1354216"/>
            <a:ext cx="6199704" cy="992981"/>
          </a:xfrm>
          <a:prstGeom prst="rect">
            <a:avLst/>
          </a:prstGeom>
        </p:spPr>
      </p:pic>
      <p:pic>
        <p:nvPicPr>
          <p:cNvPr id="6" name="Picture 5"/>
          <p:cNvPicPr>
            <a:picLocks noChangeAspect="1"/>
          </p:cNvPicPr>
          <p:nvPr/>
        </p:nvPicPr>
        <p:blipFill>
          <a:blip r:embed="rId3"/>
          <a:stretch>
            <a:fillRect/>
          </a:stretch>
        </p:blipFill>
        <p:spPr>
          <a:xfrm>
            <a:off x="1237635" y="2587284"/>
            <a:ext cx="6306166" cy="3000375"/>
          </a:xfrm>
          <a:prstGeom prst="rect">
            <a:avLst/>
          </a:prstGeom>
        </p:spPr>
      </p:pic>
    </p:spTree>
    <p:extLst>
      <p:ext uri="{BB962C8B-B14F-4D97-AF65-F5344CB8AC3E}">
        <p14:creationId xmlns:p14="http://schemas.microsoft.com/office/powerpoint/2010/main" val="34603556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hangingPunct="0">
              <a:buNone/>
            </a:pPr>
            <a:r>
              <a:rPr lang="en-US" dirty="0">
                <a:latin typeface="Times New Roman" panose="02020603050405020304" pitchFamily="18" charset="0"/>
                <a:cs typeface="Times New Roman" panose="02020603050405020304" pitchFamily="18" charset="0"/>
              </a:rPr>
              <a:t>s</a:t>
            </a:r>
            <a:endParaRPr lang="en-IN" dirty="0"/>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101</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198676" y="1354216"/>
            <a:ext cx="6199704" cy="992981"/>
          </a:xfrm>
          <a:prstGeom prst="rect">
            <a:avLst/>
          </a:prstGeom>
        </p:spPr>
      </p:pic>
      <p:pic>
        <p:nvPicPr>
          <p:cNvPr id="9" name="Picture 8"/>
          <p:cNvPicPr>
            <a:picLocks noChangeAspect="1"/>
          </p:cNvPicPr>
          <p:nvPr/>
        </p:nvPicPr>
        <p:blipFill>
          <a:blip r:embed="rId3"/>
          <a:stretch>
            <a:fillRect/>
          </a:stretch>
        </p:blipFill>
        <p:spPr>
          <a:xfrm>
            <a:off x="1250514" y="2788262"/>
            <a:ext cx="6007537" cy="2012339"/>
          </a:xfrm>
          <a:prstGeom prst="rect">
            <a:avLst/>
          </a:prstGeom>
        </p:spPr>
      </p:pic>
    </p:spTree>
    <p:extLst>
      <p:ext uri="{BB962C8B-B14F-4D97-AF65-F5344CB8AC3E}">
        <p14:creationId xmlns:p14="http://schemas.microsoft.com/office/powerpoint/2010/main" val="26021789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A8BA8-F56B-43DD-9806-0927937520A5}"/>
              </a:ext>
            </a:extLst>
          </p:cNvPr>
          <p:cNvSpPr>
            <a:spLocks noGrp="1"/>
          </p:cNvSpPr>
          <p:nvPr>
            <p:ph type="title"/>
          </p:nvPr>
        </p:nvSpPr>
        <p:spPr/>
        <p:txBody>
          <a:bodyPr/>
          <a:lstStyle/>
          <a:p>
            <a:r>
              <a:rPr lang="en-US" dirty="0"/>
              <a:t>Exception Handling with class:</a:t>
            </a:r>
            <a:endParaRPr lang="en-IN" dirty="0"/>
          </a:p>
        </p:txBody>
      </p:sp>
      <p:sp>
        <p:nvSpPr>
          <p:cNvPr id="3" name="Content Placeholder 2">
            <a:extLst>
              <a:ext uri="{FF2B5EF4-FFF2-40B4-BE49-F238E27FC236}">
                <a16:creationId xmlns:a16="http://schemas.microsoft.com/office/drawing/2014/main" id="{119047AC-9ADF-41A1-8B27-06C523041E78}"/>
              </a:ext>
            </a:extLst>
          </p:cNvPr>
          <p:cNvSpPr>
            <a:spLocks noGrp="1"/>
          </p:cNvSpPr>
          <p:nvPr>
            <p:ph idx="1"/>
          </p:nvPr>
        </p:nvSpPr>
        <p:spPr/>
        <p:txBody>
          <a:bodyPr/>
          <a:lstStyle/>
          <a:p>
            <a:r>
              <a:rPr lang="en-US" dirty="0"/>
              <a:t>We can use </a:t>
            </a:r>
            <a:r>
              <a:rPr lang="en-US" b="1" dirty="0">
                <a:hlinkClick r:id="rId2"/>
              </a:rPr>
              <a:t>Exception handling</a:t>
            </a:r>
            <a:r>
              <a:rPr lang="en-US" dirty="0"/>
              <a:t> with class too. Even we can throw an exception of </a:t>
            </a:r>
            <a:r>
              <a:rPr lang="en-US" b="1" dirty="0"/>
              <a:t>user defined</a:t>
            </a:r>
            <a:r>
              <a:rPr lang="en-US" dirty="0"/>
              <a:t> class types. For throwing an exception of say </a:t>
            </a:r>
            <a:r>
              <a:rPr lang="en-US" b="1" dirty="0"/>
              <a:t>demo</a:t>
            </a:r>
            <a:r>
              <a:rPr lang="en-US" dirty="0"/>
              <a:t> class type within </a:t>
            </a:r>
            <a:r>
              <a:rPr lang="en-US" b="1" dirty="0"/>
              <a:t>try</a:t>
            </a:r>
            <a:r>
              <a:rPr lang="en-US" dirty="0"/>
              <a:t> block we may write </a:t>
            </a:r>
          </a:p>
          <a:p>
            <a:endParaRPr lang="en-US" dirty="0"/>
          </a:p>
        </p:txBody>
      </p:sp>
    </p:spTree>
    <p:extLst>
      <p:ext uri="{BB962C8B-B14F-4D97-AF65-F5344CB8AC3E}">
        <p14:creationId xmlns:p14="http://schemas.microsoft.com/office/powerpoint/2010/main" val="25392429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3C5280-ABDC-485C-82C1-BFC9898DD87A}"/>
              </a:ext>
            </a:extLst>
          </p:cNvPr>
          <p:cNvSpPr txBox="1"/>
          <p:nvPr/>
        </p:nvSpPr>
        <p:spPr>
          <a:xfrm>
            <a:off x="484910" y="1131094"/>
            <a:ext cx="4572000" cy="2169825"/>
          </a:xfrm>
          <a:prstGeom prst="rect">
            <a:avLst/>
          </a:prstGeom>
          <a:noFill/>
        </p:spPr>
        <p:txBody>
          <a:bodyPr wrap="square">
            <a:spAutoFit/>
          </a:bodyPr>
          <a:lstStyle/>
          <a:p>
            <a:r>
              <a:rPr lang="en-IN" sz="1350" dirty="0"/>
              <a:t>#include &lt;iostream&gt;</a:t>
            </a:r>
          </a:p>
          <a:p>
            <a:r>
              <a:rPr lang="en-IN" sz="1350" dirty="0"/>
              <a:t>using namespace std;</a:t>
            </a:r>
          </a:p>
          <a:p>
            <a:endParaRPr lang="en-IN" sz="1350" dirty="0"/>
          </a:p>
          <a:p>
            <a:r>
              <a:rPr lang="en-IN" sz="1350" dirty="0"/>
              <a:t>class demo1 {</a:t>
            </a:r>
          </a:p>
          <a:p>
            <a:r>
              <a:rPr lang="en-IN" sz="1350" dirty="0"/>
              <a:t>};</a:t>
            </a:r>
          </a:p>
          <a:p>
            <a:endParaRPr lang="en-IN" sz="1350" dirty="0"/>
          </a:p>
          <a:p>
            <a:r>
              <a:rPr lang="en-IN" sz="1350" dirty="0"/>
              <a:t>class demo2 {</a:t>
            </a:r>
          </a:p>
          <a:p>
            <a:r>
              <a:rPr lang="en-IN" sz="1350" dirty="0"/>
              <a:t>};</a:t>
            </a:r>
          </a:p>
          <a:p>
            <a:endParaRPr lang="en-IN" sz="1350" dirty="0"/>
          </a:p>
          <a:p>
            <a:endParaRPr lang="en-IN" sz="1350" dirty="0"/>
          </a:p>
        </p:txBody>
      </p:sp>
      <p:sp>
        <p:nvSpPr>
          <p:cNvPr id="7" name="TextBox 6">
            <a:extLst>
              <a:ext uri="{FF2B5EF4-FFF2-40B4-BE49-F238E27FC236}">
                <a16:creationId xmlns:a16="http://schemas.microsoft.com/office/drawing/2014/main" id="{35B3C5B9-6973-4620-A966-15461D5F9BC4}"/>
              </a:ext>
            </a:extLst>
          </p:cNvPr>
          <p:cNvSpPr txBox="1"/>
          <p:nvPr/>
        </p:nvSpPr>
        <p:spPr>
          <a:xfrm>
            <a:off x="2286000" y="1131094"/>
            <a:ext cx="4572000" cy="5078313"/>
          </a:xfrm>
          <a:prstGeom prst="rect">
            <a:avLst/>
          </a:prstGeom>
          <a:noFill/>
        </p:spPr>
        <p:txBody>
          <a:bodyPr wrap="square">
            <a:spAutoFit/>
          </a:bodyPr>
          <a:lstStyle/>
          <a:p>
            <a:r>
              <a:rPr lang="en-IN" sz="1350" dirty="0"/>
              <a:t>int main()</a:t>
            </a:r>
          </a:p>
          <a:p>
            <a:r>
              <a:rPr lang="en-IN" sz="1350" dirty="0"/>
              <a:t>{</a:t>
            </a:r>
          </a:p>
          <a:p>
            <a:r>
              <a:rPr lang="en-IN" sz="1350" dirty="0"/>
              <a:t>	for (int </a:t>
            </a:r>
            <a:r>
              <a:rPr lang="en-IN" sz="1350" dirty="0" err="1"/>
              <a:t>i</a:t>
            </a:r>
            <a:r>
              <a:rPr lang="en-IN" sz="1350" dirty="0"/>
              <a:t> = 1; </a:t>
            </a:r>
            <a:r>
              <a:rPr lang="en-IN" sz="1350" dirty="0" err="1"/>
              <a:t>i</a:t>
            </a:r>
            <a:r>
              <a:rPr lang="en-IN" sz="1350" dirty="0"/>
              <a:t> &lt;= 2; </a:t>
            </a:r>
            <a:r>
              <a:rPr lang="en-IN" sz="1350" dirty="0" err="1"/>
              <a:t>i</a:t>
            </a:r>
            <a:r>
              <a:rPr lang="en-IN" sz="1350" dirty="0"/>
              <a:t>++) {</a:t>
            </a:r>
          </a:p>
          <a:p>
            <a:r>
              <a:rPr lang="en-IN" sz="1350" dirty="0"/>
              <a:t>		try {</a:t>
            </a:r>
          </a:p>
          <a:p>
            <a:r>
              <a:rPr lang="en-IN" sz="1350" dirty="0"/>
              <a:t>			if (</a:t>
            </a:r>
            <a:r>
              <a:rPr lang="en-IN" sz="1350" dirty="0" err="1"/>
              <a:t>i</a:t>
            </a:r>
            <a:r>
              <a:rPr lang="en-IN" sz="1350" dirty="0"/>
              <a:t> == 1)</a:t>
            </a:r>
          </a:p>
          <a:p>
            <a:r>
              <a:rPr lang="en-IN" sz="1350" dirty="0"/>
              <a:t>				throw demo1();</a:t>
            </a:r>
          </a:p>
          <a:p>
            <a:endParaRPr lang="en-IN" sz="1350" dirty="0"/>
          </a:p>
          <a:p>
            <a:r>
              <a:rPr lang="en-IN" sz="1350" dirty="0"/>
              <a:t>			else if (</a:t>
            </a:r>
            <a:r>
              <a:rPr lang="en-IN" sz="1350" dirty="0" err="1"/>
              <a:t>i</a:t>
            </a:r>
            <a:r>
              <a:rPr lang="en-IN" sz="1350" dirty="0"/>
              <a:t> == 2)</a:t>
            </a:r>
          </a:p>
          <a:p>
            <a:r>
              <a:rPr lang="en-IN" sz="1350" dirty="0"/>
              <a:t>				throw demo2();</a:t>
            </a:r>
          </a:p>
          <a:p>
            <a:r>
              <a:rPr lang="en-IN" sz="1350" dirty="0"/>
              <a:t>		}</a:t>
            </a:r>
          </a:p>
          <a:p>
            <a:endParaRPr lang="en-IN" sz="1350" dirty="0"/>
          </a:p>
          <a:p>
            <a:r>
              <a:rPr lang="en-IN" sz="1350" dirty="0"/>
              <a:t>		catch (demo1 d1) {</a:t>
            </a:r>
          </a:p>
          <a:p>
            <a:r>
              <a:rPr lang="en-IN" sz="1350" dirty="0"/>
              <a:t>			</a:t>
            </a:r>
            <a:r>
              <a:rPr lang="en-IN" sz="1350" dirty="0" err="1"/>
              <a:t>cout</a:t>
            </a:r>
            <a:r>
              <a:rPr lang="en-IN" sz="1350" dirty="0"/>
              <a:t> &lt;&lt; "Caught exception of demo1 class \n";</a:t>
            </a:r>
          </a:p>
          <a:p>
            <a:r>
              <a:rPr lang="en-IN" sz="1350" dirty="0"/>
              <a:t>		}</a:t>
            </a:r>
          </a:p>
          <a:p>
            <a:endParaRPr lang="en-IN" sz="1350" dirty="0"/>
          </a:p>
          <a:p>
            <a:r>
              <a:rPr lang="en-IN" sz="1350" dirty="0"/>
              <a:t>		catch (demo2 d2) {</a:t>
            </a:r>
          </a:p>
          <a:p>
            <a:r>
              <a:rPr lang="en-IN" sz="1350" dirty="0"/>
              <a:t>			</a:t>
            </a:r>
            <a:r>
              <a:rPr lang="en-IN" sz="1350" dirty="0" err="1"/>
              <a:t>cout</a:t>
            </a:r>
            <a:r>
              <a:rPr lang="en-IN" sz="1350" dirty="0"/>
              <a:t> &lt;&lt; "Caught exception of demo2 class \n";</a:t>
            </a:r>
          </a:p>
          <a:p>
            <a:r>
              <a:rPr lang="en-IN" sz="1350" dirty="0"/>
              <a:t>		}</a:t>
            </a:r>
          </a:p>
          <a:p>
            <a:r>
              <a:rPr lang="en-IN" sz="1350" dirty="0"/>
              <a:t>	}</a:t>
            </a:r>
          </a:p>
          <a:p>
            <a:r>
              <a:rPr lang="en-IN" sz="1350" dirty="0"/>
              <a:t>}</a:t>
            </a:r>
          </a:p>
        </p:txBody>
      </p:sp>
      <p:sp>
        <p:nvSpPr>
          <p:cNvPr id="8" name="Rectangle 1">
            <a:extLst>
              <a:ext uri="{FF2B5EF4-FFF2-40B4-BE49-F238E27FC236}">
                <a16:creationId xmlns:a16="http://schemas.microsoft.com/office/drawing/2014/main" id="{AB01816B-9FC4-4410-AFA7-CD1E2BC5E0A9}"/>
              </a:ext>
            </a:extLst>
          </p:cNvPr>
          <p:cNvSpPr>
            <a:spLocks noChangeArrowheads="1"/>
          </p:cNvSpPr>
          <p:nvPr/>
        </p:nvSpPr>
        <p:spPr bwMode="auto">
          <a:xfrm>
            <a:off x="5721928" y="5384712"/>
            <a:ext cx="3281813" cy="484748"/>
          </a:xfrm>
          <a:prstGeom prst="rect">
            <a:avLst/>
          </a:prstGeom>
          <a:solidFill>
            <a:schemeClr val="accent2">
              <a:lumMod val="20000"/>
              <a:lumOff val="80000"/>
            </a:schemeClr>
          </a:solidFill>
          <a:ln>
            <a:noFill/>
          </a:ln>
          <a:effec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a:rPr>
              <a:t>Caught exception of demo1 class </a:t>
            </a:r>
          </a:p>
          <a:p>
            <a:pPr defTabSz="685800" eaLnBrk="0" fontAlgn="base" hangingPunct="0">
              <a:spcBef>
                <a:spcPct val="0"/>
              </a:spcBef>
              <a:spcAft>
                <a:spcPct val="0"/>
              </a:spcAft>
            </a:pPr>
            <a:r>
              <a:rPr lang="en-US" altLang="en-US" sz="1350" dirty="0">
                <a:latin typeface="Arial Unicode MS"/>
              </a:rPr>
              <a:t>Caught exception of demo2 class</a:t>
            </a:r>
            <a:r>
              <a:rPr lang="en-US" altLang="en-US" sz="135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12611929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DC11EB-BB31-4356-9F35-6F5907A3A407}"/>
              </a:ext>
            </a:extLst>
          </p:cNvPr>
          <p:cNvSpPr>
            <a:spLocks noGrp="1"/>
          </p:cNvSpPr>
          <p:nvPr>
            <p:ph idx="1"/>
          </p:nvPr>
        </p:nvSpPr>
        <p:spPr>
          <a:xfrm>
            <a:off x="580159" y="1263578"/>
            <a:ext cx="7886700" cy="1089963"/>
          </a:xfrm>
        </p:spPr>
        <p:txBody>
          <a:bodyPr>
            <a:normAutofit fontScale="77500" lnSpcReduction="20000"/>
          </a:bodyPr>
          <a:lstStyle/>
          <a:p>
            <a:r>
              <a:rPr lang="en-US" dirty="0"/>
              <a:t>Exception handling can also be implemented with the help of </a:t>
            </a:r>
            <a:r>
              <a:rPr lang="en-US" dirty="0">
                <a:hlinkClick r:id="rId2"/>
              </a:rPr>
              <a:t>inheritance</a:t>
            </a:r>
            <a:r>
              <a:rPr lang="en-US" dirty="0"/>
              <a:t>. In case of inheritance object thrown by derived class is caught by the first catch block. </a:t>
            </a:r>
            <a:endParaRPr lang="en-IN" dirty="0"/>
          </a:p>
          <a:p>
            <a:endParaRPr lang="en-IN" dirty="0"/>
          </a:p>
        </p:txBody>
      </p:sp>
      <p:sp>
        <p:nvSpPr>
          <p:cNvPr id="5" name="TextBox 4">
            <a:extLst>
              <a:ext uri="{FF2B5EF4-FFF2-40B4-BE49-F238E27FC236}">
                <a16:creationId xmlns:a16="http://schemas.microsoft.com/office/drawing/2014/main" id="{86F1254A-221A-42B3-9C82-A25419297E8D}"/>
              </a:ext>
            </a:extLst>
          </p:cNvPr>
          <p:cNvSpPr txBox="1"/>
          <p:nvPr/>
        </p:nvSpPr>
        <p:spPr>
          <a:xfrm>
            <a:off x="401782" y="2164087"/>
            <a:ext cx="4572000" cy="1754326"/>
          </a:xfrm>
          <a:prstGeom prst="rect">
            <a:avLst/>
          </a:prstGeom>
          <a:noFill/>
        </p:spPr>
        <p:txBody>
          <a:bodyPr wrap="square">
            <a:spAutoFit/>
          </a:bodyPr>
          <a:lstStyle/>
          <a:p>
            <a:r>
              <a:rPr lang="en-IN" sz="1350" dirty="0"/>
              <a:t>#include &lt;iostream&gt;</a:t>
            </a:r>
          </a:p>
          <a:p>
            <a:r>
              <a:rPr lang="en-IN" sz="1350" dirty="0"/>
              <a:t>using namespace std;</a:t>
            </a:r>
          </a:p>
          <a:p>
            <a:r>
              <a:rPr lang="en-IN" sz="1350" dirty="0"/>
              <a:t>class demo1 {</a:t>
            </a:r>
          </a:p>
          <a:p>
            <a:r>
              <a:rPr lang="en-IN" sz="1350" dirty="0"/>
              <a:t>};</a:t>
            </a:r>
          </a:p>
          <a:p>
            <a:endParaRPr lang="en-IN" sz="1350" dirty="0"/>
          </a:p>
          <a:p>
            <a:r>
              <a:rPr lang="en-IN" sz="1350" dirty="0"/>
              <a:t>class demo2 : public demo1 {</a:t>
            </a:r>
          </a:p>
          <a:p>
            <a:r>
              <a:rPr lang="en-IN" sz="1350" dirty="0"/>
              <a:t>};</a:t>
            </a:r>
          </a:p>
          <a:p>
            <a:endParaRPr lang="en-IN" sz="1350" dirty="0"/>
          </a:p>
        </p:txBody>
      </p:sp>
      <p:sp>
        <p:nvSpPr>
          <p:cNvPr id="7" name="TextBox 6">
            <a:extLst>
              <a:ext uri="{FF2B5EF4-FFF2-40B4-BE49-F238E27FC236}">
                <a16:creationId xmlns:a16="http://schemas.microsoft.com/office/drawing/2014/main" id="{864A5DFC-8A3D-44F1-8F38-F257D1E934E8}"/>
              </a:ext>
            </a:extLst>
          </p:cNvPr>
          <p:cNvSpPr txBox="1"/>
          <p:nvPr/>
        </p:nvSpPr>
        <p:spPr>
          <a:xfrm>
            <a:off x="2625443" y="2163777"/>
            <a:ext cx="5874327" cy="4247317"/>
          </a:xfrm>
          <a:prstGeom prst="rect">
            <a:avLst/>
          </a:prstGeom>
          <a:noFill/>
        </p:spPr>
        <p:txBody>
          <a:bodyPr wrap="square">
            <a:spAutoFit/>
          </a:bodyPr>
          <a:lstStyle/>
          <a:p>
            <a:r>
              <a:rPr lang="en-IN" sz="1350" dirty="0"/>
              <a:t>int main()</a:t>
            </a:r>
          </a:p>
          <a:p>
            <a:r>
              <a:rPr lang="en-IN" sz="1350" dirty="0"/>
              <a:t>{</a:t>
            </a:r>
          </a:p>
          <a:p>
            <a:r>
              <a:rPr lang="en-IN" sz="1350" dirty="0"/>
              <a:t>	for (int </a:t>
            </a:r>
            <a:r>
              <a:rPr lang="en-IN" sz="1350" dirty="0" err="1"/>
              <a:t>i</a:t>
            </a:r>
            <a:r>
              <a:rPr lang="en-IN" sz="1350" dirty="0"/>
              <a:t> = 1; </a:t>
            </a:r>
            <a:r>
              <a:rPr lang="en-IN" sz="1350" dirty="0" err="1"/>
              <a:t>i</a:t>
            </a:r>
            <a:r>
              <a:rPr lang="en-IN" sz="1350" dirty="0"/>
              <a:t> &lt;= 2; </a:t>
            </a:r>
            <a:r>
              <a:rPr lang="en-IN" sz="1350" dirty="0" err="1"/>
              <a:t>i</a:t>
            </a:r>
            <a:r>
              <a:rPr lang="en-IN" sz="1350" dirty="0"/>
              <a:t>++) {</a:t>
            </a:r>
          </a:p>
          <a:p>
            <a:r>
              <a:rPr lang="en-IN" sz="1350" dirty="0"/>
              <a:t>		try {</a:t>
            </a:r>
          </a:p>
          <a:p>
            <a:r>
              <a:rPr lang="en-IN" sz="1350" dirty="0"/>
              <a:t>			if (</a:t>
            </a:r>
            <a:r>
              <a:rPr lang="en-IN" sz="1350" dirty="0" err="1"/>
              <a:t>i</a:t>
            </a:r>
            <a:r>
              <a:rPr lang="en-IN" sz="1350" dirty="0"/>
              <a:t> == 1)</a:t>
            </a:r>
          </a:p>
          <a:p>
            <a:r>
              <a:rPr lang="en-IN" sz="1350" dirty="0"/>
              <a:t>				throw demo1();</a:t>
            </a:r>
          </a:p>
          <a:p>
            <a:endParaRPr lang="en-IN" sz="1350" dirty="0"/>
          </a:p>
          <a:p>
            <a:r>
              <a:rPr lang="en-IN" sz="1350" dirty="0"/>
              <a:t>			else if (</a:t>
            </a:r>
            <a:r>
              <a:rPr lang="en-IN" sz="1350" dirty="0" err="1"/>
              <a:t>i</a:t>
            </a:r>
            <a:r>
              <a:rPr lang="en-IN" sz="1350" dirty="0"/>
              <a:t> == 2)</a:t>
            </a:r>
          </a:p>
          <a:p>
            <a:r>
              <a:rPr lang="en-IN" sz="1350" dirty="0"/>
              <a:t>				throw demo2();</a:t>
            </a:r>
          </a:p>
          <a:p>
            <a:r>
              <a:rPr lang="en-IN" sz="1350" dirty="0"/>
              <a:t>		}</a:t>
            </a:r>
          </a:p>
          <a:p>
            <a:r>
              <a:rPr lang="en-IN" sz="1350" dirty="0"/>
              <a:t>		catch (demo1 d1) {</a:t>
            </a:r>
          </a:p>
          <a:p>
            <a:r>
              <a:rPr lang="en-IN" sz="1350" dirty="0"/>
              <a:t>			</a:t>
            </a:r>
            <a:r>
              <a:rPr lang="en-IN" sz="1350" dirty="0" err="1"/>
              <a:t>cout</a:t>
            </a:r>
            <a:r>
              <a:rPr lang="en-IN" sz="1350" dirty="0"/>
              <a:t> &lt;&lt; "Caught exception of demo1 class \n";</a:t>
            </a:r>
          </a:p>
          <a:p>
            <a:r>
              <a:rPr lang="en-IN" sz="1350" dirty="0"/>
              <a:t>		}</a:t>
            </a:r>
          </a:p>
          <a:p>
            <a:r>
              <a:rPr lang="en-IN" sz="1350" dirty="0"/>
              <a:t>		catch (demo2 d2) {</a:t>
            </a:r>
          </a:p>
          <a:p>
            <a:r>
              <a:rPr lang="en-IN" sz="1350" dirty="0"/>
              <a:t>			</a:t>
            </a:r>
            <a:r>
              <a:rPr lang="en-IN" sz="1350" dirty="0" err="1"/>
              <a:t>cout</a:t>
            </a:r>
            <a:r>
              <a:rPr lang="en-IN" sz="1350" dirty="0"/>
              <a:t> &lt;&lt; "Caught exception of demo2 class \n";</a:t>
            </a:r>
          </a:p>
          <a:p>
            <a:r>
              <a:rPr lang="en-IN" sz="1350" dirty="0"/>
              <a:t>		}</a:t>
            </a:r>
          </a:p>
          <a:p>
            <a:r>
              <a:rPr lang="en-IN" sz="1350" dirty="0"/>
              <a:t>	}</a:t>
            </a:r>
          </a:p>
          <a:p>
            <a:r>
              <a:rPr lang="en-IN" sz="1350" dirty="0"/>
              <a:t>}</a:t>
            </a:r>
          </a:p>
        </p:txBody>
      </p:sp>
      <p:sp>
        <p:nvSpPr>
          <p:cNvPr id="8" name="Rectangle 1">
            <a:extLst>
              <a:ext uri="{FF2B5EF4-FFF2-40B4-BE49-F238E27FC236}">
                <a16:creationId xmlns:a16="http://schemas.microsoft.com/office/drawing/2014/main" id="{B71FC793-8A87-4B0D-A9A6-88A585758E13}"/>
              </a:ext>
            </a:extLst>
          </p:cNvPr>
          <p:cNvSpPr>
            <a:spLocks noChangeArrowheads="1"/>
          </p:cNvSpPr>
          <p:nvPr/>
        </p:nvSpPr>
        <p:spPr bwMode="auto">
          <a:xfrm>
            <a:off x="85704" y="3714920"/>
            <a:ext cx="2751394" cy="484748"/>
          </a:xfrm>
          <a:prstGeom prst="rect">
            <a:avLst/>
          </a:prstGeom>
          <a:solidFill>
            <a:schemeClr val="accent2">
              <a:lumMod val="20000"/>
              <a:lumOff val="80000"/>
            </a:schemeClr>
          </a:solidFill>
          <a:ln>
            <a:noFill/>
          </a:ln>
          <a:effec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a:rPr>
              <a:t>Caught exception of demo1 class </a:t>
            </a:r>
          </a:p>
          <a:p>
            <a:pPr defTabSz="685800" eaLnBrk="0" fontAlgn="base" hangingPunct="0">
              <a:spcBef>
                <a:spcPct val="0"/>
              </a:spcBef>
              <a:spcAft>
                <a:spcPct val="0"/>
              </a:spcAft>
            </a:pPr>
            <a:r>
              <a:rPr lang="en-US" altLang="en-US" sz="1350" dirty="0">
                <a:latin typeface="Arial Unicode MS"/>
              </a:rPr>
              <a:t>Caught exception of demo1 class</a:t>
            </a:r>
            <a:r>
              <a:rPr lang="en-US" altLang="en-US" sz="1350" dirty="0"/>
              <a:t> </a:t>
            </a:r>
            <a:endParaRPr lang="en-US" altLang="en-US" sz="1350" dirty="0">
              <a:latin typeface="Arial" panose="020B0604020202020204" pitchFamily="34" charset="0"/>
            </a:endParaRPr>
          </a:p>
        </p:txBody>
      </p:sp>
      <p:sp>
        <p:nvSpPr>
          <p:cNvPr id="9" name="TextBox 8">
            <a:extLst>
              <a:ext uri="{FF2B5EF4-FFF2-40B4-BE49-F238E27FC236}">
                <a16:creationId xmlns:a16="http://schemas.microsoft.com/office/drawing/2014/main" id="{5520314E-4D39-4E27-93E3-F8FEAF79F48A}"/>
              </a:ext>
            </a:extLst>
          </p:cNvPr>
          <p:cNvSpPr txBox="1"/>
          <p:nvPr/>
        </p:nvSpPr>
        <p:spPr>
          <a:xfrm>
            <a:off x="27706" y="4131255"/>
            <a:ext cx="2744983" cy="2585323"/>
          </a:xfrm>
          <a:prstGeom prst="rect">
            <a:avLst/>
          </a:prstGeom>
          <a:noFill/>
        </p:spPr>
        <p:txBody>
          <a:bodyPr wrap="square">
            <a:spAutoFit/>
          </a:bodyPr>
          <a:lstStyle/>
          <a:p>
            <a:r>
              <a:rPr lang="en-US" sz="1350" b="1" dirty="0"/>
              <a:t>Explanation:</a:t>
            </a:r>
            <a:r>
              <a:rPr lang="en-US" sz="1350" dirty="0"/>
              <a:t> The program is similar to previous one but here we have made </a:t>
            </a:r>
            <a:r>
              <a:rPr lang="en-US" sz="1350" b="1" dirty="0"/>
              <a:t>demo2</a:t>
            </a:r>
            <a:r>
              <a:rPr lang="en-US" sz="1350" dirty="0"/>
              <a:t> as derived class for </a:t>
            </a:r>
            <a:r>
              <a:rPr lang="en-US" sz="1350" b="1" dirty="0"/>
              <a:t>demo1</a:t>
            </a:r>
            <a:r>
              <a:rPr lang="en-US" sz="1350" dirty="0"/>
              <a:t>.Note the </a:t>
            </a:r>
            <a:r>
              <a:rPr lang="en-US" sz="1350" b="1" dirty="0"/>
              <a:t>catch</a:t>
            </a:r>
            <a:r>
              <a:rPr lang="en-US" sz="1350" dirty="0"/>
              <a:t> block for </a:t>
            </a:r>
            <a:r>
              <a:rPr lang="en-US" sz="1350" b="1" dirty="0"/>
              <a:t>demo1</a:t>
            </a:r>
            <a:r>
              <a:rPr lang="en-US" sz="1350" dirty="0"/>
              <a:t> is written </a:t>
            </a:r>
            <a:r>
              <a:rPr lang="en-US" sz="1350" dirty="0" err="1"/>
              <a:t>first.As</a:t>
            </a:r>
            <a:r>
              <a:rPr lang="en-US" sz="1350" dirty="0"/>
              <a:t> </a:t>
            </a:r>
            <a:r>
              <a:rPr lang="en-US" sz="1350" b="1" dirty="0"/>
              <a:t>demo1</a:t>
            </a:r>
            <a:r>
              <a:rPr lang="en-US" sz="1350" dirty="0"/>
              <a:t> is base class for </a:t>
            </a:r>
            <a:r>
              <a:rPr lang="en-US" sz="1350" b="1" dirty="0"/>
              <a:t>demo2</a:t>
            </a:r>
            <a:r>
              <a:rPr lang="en-US" sz="1350" dirty="0"/>
              <a:t> an object thrown of </a:t>
            </a:r>
            <a:r>
              <a:rPr lang="en-US" sz="1350" b="1" dirty="0"/>
              <a:t>demo2</a:t>
            </a:r>
            <a:r>
              <a:rPr lang="en-US" sz="1350" dirty="0"/>
              <a:t> class will be handled by first </a:t>
            </a:r>
            <a:r>
              <a:rPr lang="en-US" sz="1350" b="1" dirty="0"/>
              <a:t>catch</a:t>
            </a:r>
            <a:r>
              <a:rPr lang="en-US" sz="1350" dirty="0"/>
              <a:t> </a:t>
            </a:r>
            <a:r>
              <a:rPr lang="en-US" sz="1350" dirty="0" err="1"/>
              <a:t>block.That</a:t>
            </a:r>
            <a:r>
              <a:rPr lang="en-US" sz="1350" dirty="0"/>
              <a:t> is why output as shown.</a:t>
            </a:r>
            <a:br>
              <a:rPr lang="en-US" sz="1350" dirty="0"/>
            </a:br>
            <a:r>
              <a:rPr lang="en-US" sz="1350" dirty="0"/>
              <a:t> </a:t>
            </a:r>
            <a:endParaRPr lang="en-IN" sz="1350" dirty="0"/>
          </a:p>
        </p:txBody>
      </p:sp>
    </p:spTree>
    <p:extLst>
      <p:ext uri="{BB962C8B-B14F-4D97-AF65-F5344CB8AC3E}">
        <p14:creationId xmlns:p14="http://schemas.microsoft.com/office/powerpoint/2010/main" val="2905405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709419-B4E2-4B93-A532-33CFACFE728A}"/>
              </a:ext>
            </a:extLst>
          </p:cNvPr>
          <p:cNvSpPr>
            <a:spLocks noGrp="1"/>
          </p:cNvSpPr>
          <p:nvPr>
            <p:ph idx="1"/>
          </p:nvPr>
        </p:nvSpPr>
        <p:spPr>
          <a:xfrm>
            <a:off x="545522" y="1083469"/>
            <a:ext cx="8203623" cy="1006836"/>
          </a:xfrm>
        </p:spPr>
        <p:txBody>
          <a:bodyPr>
            <a:normAutofit fontScale="70000" lnSpcReduction="20000"/>
          </a:bodyPr>
          <a:lstStyle/>
          <a:p>
            <a:r>
              <a:rPr lang="en-US" dirty="0"/>
              <a:t>Exception handling can also be implemented by using </a:t>
            </a:r>
            <a:r>
              <a:rPr lang="en-US" dirty="0">
                <a:hlinkClick r:id="rId2"/>
              </a:rPr>
              <a:t>constructor</a:t>
            </a:r>
            <a:r>
              <a:rPr lang="en-US" dirty="0"/>
              <a:t>. Though we cannot return any value from the constructor but with the help of </a:t>
            </a:r>
            <a:r>
              <a:rPr lang="en-US" b="1" dirty="0"/>
              <a:t>try</a:t>
            </a:r>
            <a:r>
              <a:rPr lang="en-US" dirty="0"/>
              <a:t> and </a:t>
            </a:r>
            <a:r>
              <a:rPr lang="en-US" b="1" dirty="0"/>
              <a:t>catch</a:t>
            </a:r>
            <a:r>
              <a:rPr lang="en-US" dirty="0"/>
              <a:t> block we can.</a:t>
            </a:r>
            <a:endParaRPr lang="en-IN" dirty="0"/>
          </a:p>
        </p:txBody>
      </p:sp>
      <p:sp>
        <p:nvSpPr>
          <p:cNvPr id="5" name="TextBox 4">
            <a:extLst>
              <a:ext uri="{FF2B5EF4-FFF2-40B4-BE49-F238E27FC236}">
                <a16:creationId xmlns:a16="http://schemas.microsoft.com/office/drawing/2014/main" id="{122B5645-3CC1-4CEA-9488-EED33A5D3A5A}"/>
              </a:ext>
            </a:extLst>
          </p:cNvPr>
          <p:cNvSpPr txBox="1"/>
          <p:nvPr/>
        </p:nvSpPr>
        <p:spPr>
          <a:xfrm>
            <a:off x="324154" y="1959034"/>
            <a:ext cx="6844931" cy="4178067"/>
          </a:xfrm>
          <a:prstGeom prst="rect">
            <a:avLst/>
          </a:prstGeom>
          <a:noFill/>
        </p:spPr>
        <p:txBody>
          <a:bodyPr wrap="square">
            <a:spAutoFit/>
          </a:bodyPr>
          <a:lstStyle/>
          <a:p>
            <a:r>
              <a:rPr lang="en-IN" sz="1050" dirty="0"/>
              <a:t>#include &lt;iostream&gt;</a:t>
            </a:r>
          </a:p>
          <a:p>
            <a:r>
              <a:rPr lang="en-IN" sz="1050" dirty="0"/>
              <a:t>using namespace std;</a:t>
            </a:r>
          </a:p>
          <a:p>
            <a:r>
              <a:rPr lang="en-IN" sz="1050" dirty="0"/>
              <a:t>class demo {</a:t>
            </a:r>
          </a:p>
          <a:p>
            <a:r>
              <a:rPr lang="en-IN" sz="1050" dirty="0"/>
              <a:t>	int </a:t>
            </a:r>
            <a:r>
              <a:rPr lang="en-IN" sz="1050" dirty="0" err="1"/>
              <a:t>num</a:t>
            </a:r>
            <a:r>
              <a:rPr lang="en-IN" sz="1050" dirty="0"/>
              <a:t>;</a:t>
            </a:r>
          </a:p>
          <a:p>
            <a:r>
              <a:rPr lang="en-IN" sz="1050" dirty="0"/>
              <a:t>public:</a:t>
            </a:r>
          </a:p>
          <a:p>
            <a:r>
              <a:rPr lang="en-IN" sz="1050" dirty="0"/>
              <a:t>	demo(int x)</a:t>
            </a:r>
          </a:p>
          <a:p>
            <a:r>
              <a:rPr lang="en-IN" sz="1050" dirty="0"/>
              <a:t>	{</a:t>
            </a:r>
          </a:p>
          <a:p>
            <a:r>
              <a:rPr lang="en-IN" sz="1050" dirty="0"/>
              <a:t>		try {</a:t>
            </a:r>
          </a:p>
          <a:p>
            <a:r>
              <a:rPr lang="en-IN" sz="1050" dirty="0"/>
              <a:t>			if (x == 0)</a:t>
            </a:r>
          </a:p>
          <a:p>
            <a:r>
              <a:rPr lang="en-IN" sz="1050" dirty="0"/>
              <a:t>				// catch block would be called</a:t>
            </a:r>
          </a:p>
          <a:p>
            <a:r>
              <a:rPr lang="en-IN" sz="1050" dirty="0"/>
              <a:t>				throw "Zero not allowed ";</a:t>
            </a:r>
          </a:p>
          <a:p>
            <a:r>
              <a:rPr lang="en-IN" sz="1050" dirty="0"/>
              <a:t>			</a:t>
            </a:r>
            <a:r>
              <a:rPr lang="en-IN" sz="1050" dirty="0" err="1"/>
              <a:t>num</a:t>
            </a:r>
            <a:r>
              <a:rPr lang="en-IN" sz="1050" dirty="0"/>
              <a:t> = x;</a:t>
            </a:r>
          </a:p>
          <a:p>
            <a:r>
              <a:rPr lang="en-IN" sz="1050" dirty="0"/>
              <a:t>			show();</a:t>
            </a:r>
          </a:p>
          <a:p>
            <a:r>
              <a:rPr lang="en-IN" sz="1050" dirty="0"/>
              <a:t>		}</a:t>
            </a:r>
          </a:p>
          <a:p>
            <a:r>
              <a:rPr lang="en-IN" sz="1050" dirty="0"/>
              <a:t>		catch (</a:t>
            </a:r>
            <a:r>
              <a:rPr lang="en-IN" sz="1050" dirty="0" err="1"/>
              <a:t>const</a:t>
            </a:r>
            <a:r>
              <a:rPr lang="en-IN" sz="1050" dirty="0"/>
              <a:t> char* exp) {</a:t>
            </a:r>
          </a:p>
          <a:p>
            <a:r>
              <a:rPr lang="en-IN" sz="1050" dirty="0"/>
              <a:t>			</a:t>
            </a:r>
            <a:r>
              <a:rPr lang="en-IN" sz="1050" dirty="0" err="1"/>
              <a:t>cout</a:t>
            </a:r>
            <a:r>
              <a:rPr lang="en-IN" sz="1050" dirty="0"/>
              <a:t> &lt;&lt; "Exception caught \n ";</a:t>
            </a:r>
          </a:p>
          <a:p>
            <a:r>
              <a:rPr lang="en-IN" sz="1050" dirty="0"/>
              <a:t>			</a:t>
            </a:r>
            <a:r>
              <a:rPr lang="en-IN" sz="1050" dirty="0" err="1"/>
              <a:t>cout</a:t>
            </a:r>
            <a:r>
              <a:rPr lang="en-IN" sz="1050" dirty="0"/>
              <a:t> &lt;&lt; exp &lt;&lt; </a:t>
            </a:r>
            <a:r>
              <a:rPr lang="en-IN" sz="1050" dirty="0" err="1"/>
              <a:t>endl</a:t>
            </a:r>
            <a:r>
              <a:rPr lang="en-IN" sz="1050" dirty="0"/>
              <a:t>;</a:t>
            </a:r>
          </a:p>
          <a:p>
            <a:r>
              <a:rPr lang="en-IN" sz="1050" dirty="0"/>
              <a:t>		}</a:t>
            </a:r>
          </a:p>
          <a:p>
            <a:r>
              <a:rPr lang="en-IN" sz="1050" dirty="0"/>
              <a:t>	}</a:t>
            </a:r>
          </a:p>
          <a:p>
            <a:r>
              <a:rPr lang="en-IN" sz="1050" dirty="0"/>
              <a:t>	void show()</a:t>
            </a:r>
          </a:p>
          <a:p>
            <a:r>
              <a:rPr lang="en-IN" sz="1050" dirty="0"/>
              <a:t>	{</a:t>
            </a:r>
          </a:p>
          <a:p>
            <a:r>
              <a:rPr lang="en-IN" sz="1050" dirty="0"/>
              <a:t>		</a:t>
            </a:r>
            <a:r>
              <a:rPr lang="en-IN" sz="1050" dirty="0" err="1"/>
              <a:t>cout</a:t>
            </a:r>
            <a:r>
              <a:rPr lang="en-IN" sz="1050" dirty="0"/>
              <a:t> &lt;&lt; "</a:t>
            </a:r>
            <a:r>
              <a:rPr lang="en-IN" sz="1050" dirty="0" err="1"/>
              <a:t>Num</a:t>
            </a:r>
            <a:r>
              <a:rPr lang="en-IN" sz="1050" dirty="0"/>
              <a:t> = " &lt;&lt; </a:t>
            </a:r>
            <a:r>
              <a:rPr lang="en-IN" sz="1050" dirty="0" err="1"/>
              <a:t>num</a:t>
            </a:r>
            <a:r>
              <a:rPr lang="en-IN" sz="1050" dirty="0"/>
              <a:t> &lt;&lt; </a:t>
            </a:r>
            <a:r>
              <a:rPr lang="en-IN" sz="1050" dirty="0" err="1"/>
              <a:t>endl</a:t>
            </a:r>
            <a:r>
              <a:rPr lang="en-IN" sz="1050" dirty="0"/>
              <a:t>;</a:t>
            </a:r>
          </a:p>
          <a:p>
            <a:r>
              <a:rPr lang="en-IN" sz="1050" dirty="0"/>
              <a:t>	}</a:t>
            </a:r>
          </a:p>
          <a:p>
            <a:r>
              <a:rPr lang="en-IN" sz="1050" dirty="0"/>
              <a:t>};</a:t>
            </a:r>
          </a:p>
          <a:p>
            <a:endParaRPr lang="en-IN" sz="1350" dirty="0"/>
          </a:p>
        </p:txBody>
      </p:sp>
      <p:sp>
        <p:nvSpPr>
          <p:cNvPr id="7" name="TextBox 6">
            <a:extLst>
              <a:ext uri="{FF2B5EF4-FFF2-40B4-BE49-F238E27FC236}">
                <a16:creationId xmlns:a16="http://schemas.microsoft.com/office/drawing/2014/main" id="{427DB8A4-013A-4883-B55F-C4DFB201C90F}"/>
              </a:ext>
            </a:extLst>
          </p:cNvPr>
          <p:cNvSpPr txBox="1"/>
          <p:nvPr/>
        </p:nvSpPr>
        <p:spPr>
          <a:xfrm>
            <a:off x="5123397" y="2090305"/>
            <a:ext cx="3251677" cy="2169825"/>
          </a:xfrm>
          <a:prstGeom prst="rect">
            <a:avLst/>
          </a:prstGeom>
          <a:noFill/>
        </p:spPr>
        <p:txBody>
          <a:bodyPr wrap="square">
            <a:spAutoFit/>
          </a:bodyPr>
          <a:lstStyle/>
          <a:p>
            <a:r>
              <a:rPr lang="en-IN" sz="1350" dirty="0"/>
              <a:t>int main()</a:t>
            </a:r>
          </a:p>
          <a:p>
            <a:r>
              <a:rPr lang="en-IN" sz="1350" dirty="0"/>
              <a:t>{</a:t>
            </a:r>
          </a:p>
          <a:p>
            <a:endParaRPr lang="en-IN" sz="1350" dirty="0"/>
          </a:p>
          <a:p>
            <a:r>
              <a:rPr lang="en-IN" sz="1350" dirty="0"/>
              <a:t>	// constructor will be called</a:t>
            </a:r>
          </a:p>
          <a:p>
            <a:r>
              <a:rPr lang="en-IN" sz="1350" dirty="0"/>
              <a:t>	demo(0);</a:t>
            </a:r>
          </a:p>
          <a:p>
            <a:r>
              <a:rPr lang="en-IN" sz="1350" dirty="0"/>
              <a:t>	</a:t>
            </a:r>
            <a:r>
              <a:rPr lang="en-IN" sz="1350" dirty="0" err="1"/>
              <a:t>cout</a:t>
            </a:r>
            <a:r>
              <a:rPr lang="en-IN" sz="1350" dirty="0"/>
              <a:t> &lt;&lt; "Again creating object \n";</a:t>
            </a:r>
          </a:p>
          <a:p>
            <a:r>
              <a:rPr lang="en-IN" sz="1350" dirty="0"/>
              <a:t>	demo(1);</a:t>
            </a:r>
          </a:p>
          <a:p>
            <a:r>
              <a:rPr lang="en-IN" sz="1350" dirty="0"/>
              <a:t>}</a:t>
            </a:r>
          </a:p>
        </p:txBody>
      </p:sp>
      <p:sp>
        <p:nvSpPr>
          <p:cNvPr id="8" name="Rectangle 1">
            <a:extLst>
              <a:ext uri="{FF2B5EF4-FFF2-40B4-BE49-F238E27FC236}">
                <a16:creationId xmlns:a16="http://schemas.microsoft.com/office/drawing/2014/main" id="{48435A7E-43CF-42E9-9703-E2393BB3C45C}"/>
              </a:ext>
            </a:extLst>
          </p:cNvPr>
          <p:cNvSpPr>
            <a:spLocks noChangeArrowheads="1"/>
          </p:cNvSpPr>
          <p:nvPr/>
        </p:nvSpPr>
        <p:spPr bwMode="auto">
          <a:xfrm>
            <a:off x="5022273" y="4073866"/>
            <a:ext cx="3006437" cy="807913"/>
          </a:xfrm>
          <a:prstGeom prst="rect">
            <a:avLst/>
          </a:prstGeom>
          <a:solidFill>
            <a:schemeClr val="accent2">
              <a:lumMod val="20000"/>
              <a:lumOff val="80000"/>
            </a:schemeClr>
          </a:solidFill>
          <a:ln>
            <a:noFill/>
          </a:ln>
          <a:effec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Exception caught </a:t>
            </a:r>
          </a:p>
          <a:p>
            <a:pPr defTabSz="685800" eaLnBrk="0" fontAlgn="base" hangingPunct="0">
              <a:spcBef>
                <a:spcPct val="0"/>
              </a:spcBef>
              <a:spcAft>
                <a:spcPct val="0"/>
              </a:spcAft>
            </a:pPr>
            <a:r>
              <a:rPr lang="en-US" altLang="en-US" sz="1200" dirty="0">
                <a:latin typeface="Arial Unicode MS"/>
              </a:rPr>
              <a:t>Zero not allowed </a:t>
            </a:r>
          </a:p>
          <a:p>
            <a:pPr defTabSz="685800" eaLnBrk="0" fontAlgn="base" hangingPunct="0">
              <a:spcBef>
                <a:spcPct val="0"/>
              </a:spcBef>
              <a:spcAft>
                <a:spcPct val="0"/>
              </a:spcAft>
            </a:pPr>
            <a:r>
              <a:rPr lang="en-US" altLang="en-US" sz="1200" dirty="0">
                <a:latin typeface="Arial Unicode MS"/>
              </a:rPr>
              <a:t>Again creating object </a:t>
            </a:r>
          </a:p>
          <a:p>
            <a:pPr defTabSz="685800" eaLnBrk="0" fontAlgn="base" hangingPunct="0">
              <a:spcBef>
                <a:spcPct val="0"/>
              </a:spcBef>
              <a:spcAft>
                <a:spcPct val="0"/>
              </a:spcAft>
            </a:pPr>
            <a:r>
              <a:rPr lang="en-US" altLang="en-US" sz="1200" dirty="0">
                <a:latin typeface="Arial Unicode MS"/>
              </a:rPr>
              <a:t>Num = 1</a:t>
            </a:r>
            <a:r>
              <a:rPr lang="en-US" altLang="en-US" sz="1200" dirty="0"/>
              <a:t> </a:t>
            </a:r>
            <a:endParaRPr lang="en-US" altLang="en-US" sz="1200" dirty="0">
              <a:latin typeface="Arial" panose="020B0604020202020204" pitchFamily="34" charset="0"/>
            </a:endParaRPr>
          </a:p>
        </p:txBody>
      </p:sp>
      <p:sp>
        <p:nvSpPr>
          <p:cNvPr id="10" name="TextBox 9">
            <a:extLst>
              <a:ext uri="{FF2B5EF4-FFF2-40B4-BE49-F238E27FC236}">
                <a16:creationId xmlns:a16="http://schemas.microsoft.com/office/drawing/2014/main" id="{F59EEE28-0593-4E69-99A0-23E3D2408E10}"/>
              </a:ext>
            </a:extLst>
          </p:cNvPr>
          <p:cNvSpPr txBox="1"/>
          <p:nvPr/>
        </p:nvSpPr>
        <p:spPr>
          <a:xfrm>
            <a:off x="3858491" y="5255524"/>
            <a:ext cx="4572000" cy="715581"/>
          </a:xfrm>
          <a:prstGeom prst="rect">
            <a:avLst/>
          </a:prstGeom>
          <a:noFill/>
        </p:spPr>
        <p:txBody>
          <a:bodyPr wrap="square">
            <a:spAutoFit/>
          </a:bodyPr>
          <a:lstStyle/>
          <a:p>
            <a:r>
              <a:rPr lang="en-US" sz="1350" b="1" dirty="0"/>
              <a:t>Explanation:</a:t>
            </a:r>
            <a:r>
              <a:rPr lang="en-US" sz="1350" dirty="0"/>
              <a:t> when </a:t>
            </a:r>
            <a:r>
              <a:rPr lang="en-US" sz="1350" b="1" dirty="0"/>
              <a:t>x = 0</a:t>
            </a:r>
            <a:r>
              <a:rPr lang="en-US" sz="1350" dirty="0"/>
              <a:t> exception is </a:t>
            </a:r>
            <a:r>
              <a:rPr lang="en-US" sz="1350" b="1" dirty="0"/>
              <a:t>thrown</a:t>
            </a:r>
            <a:r>
              <a:rPr lang="en-US" sz="1350" dirty="0"/>
              <a:t> and </a:t>
            </a:r>
            <a:r>
              <a:rPr lang="en-US" sz="1350" b="1" dirty="0"/>
              <a:t>catch</a:t>
            </a:r>
            <a:r>
              <a:rPr lang="en-US" sz="1350" dirty="0"/>
              <a:t> block is called. And when </a:t>
            </a:r>
            <a:r>
              <a:rPr lang="en-US" sz="1350" b="1" dirty="0"/>
              <a:t>x = 1</a:t>
            </a:r>
            <a:r>
              <a:rPr lang="en-US" sz="1350" dirty="0"/>
              <a:t> no exception is created .</a:t>
            </a:r>
            <a:endParaRPr lang="en-IN" sz="1350" dirty="0"/>
          </a:p>
        </p:txBody>
      </p:sp>
    </p:spTree>
    <p:extLst>
      <p:ext uri="{BB962C8B-B14F-4D97-AF65-F5344CB8AC3E}">
        <p14:creationId xmlns:p14="http://schemas.microsoft.com/office/powerpoint/2010/main" val="93416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b="1" dirty="0"/>
              <a:t>Calling Sequences</a:t>
            </a:r>
          </a:p>
          <a:p>
            <a:pPr algn="just"/>
            <a:r>
              <a:rPr lang="en-US" sz="2800" dirty="0">
                <a:latin typeface="Times New Roman" panose="02020603050405020304" pitchFamily="18" charset="0"/>
                <a:cs typeface="Times New Roman" panose="02020603050405020304" pitchFamily="18" charset="0"/>
              </a:rPr>
              <a:t>Maintenance of the subroutine call stack is the responsibility of the calling sequence—the code executed by the caller immediately before and after a subroutine call—and of the prologue (code executed at the beginning) and epilogue (code executed at the end) of the subroutine itself.</a:t>
            </a:r>
          </a:p>
          <a:p>
            <a:pPr algn="just"/>
            <a:endParaRPr lang="en-IN" sz="2800" dirty="0">
              <a:latin typeface="Times New Roman" panose="02020603050405020304" pitchFamily="18" charset="0"/>
              <a:cs typeface="Times New Roman" panose="02020603050405020304" pitchFamily="18" charset="0"/>
            </a:endParaRPr>
          </a:p>
          <a:p>
            <a:pPr marL="109855" indent="0" algn="just">
              <a:buNone/>
            </a:pPr>
            <a:r>
              <a:rPr lang="en-IN" sz="2800" b="1" dirty="0">
                <a:latin typeface="Times New Roman" panose="02020603050405020304" pitchFamily="18" charset="0"/>
                <a:cs typeface="Times New Roman" panose="02020603050405020304" pitchFamily="18" charset="0"/>
              </a:rPr>
              <a:t>Prologue</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code executed at the beginning</a:t>
            </a:r>
          </a:p>
          <a:p>
            <a:pPr marL="109855" indent="0" algn="just">
              <a:buNone/>
            </a:pPr>
            <a:endParaRPr lang="en-IN" sz="2800" dirty="0">
              <a:latin typeface="Times New Roman" panose="02020603050405020304" pitchFamily="18" charset="0"/>
              <a:cs typeface="Times New Roman" panose="02020603050405020304" pitchFamily="18" charset="0"/>
            </a:endParaRPr>
          </a:p>
          <a:p>
            <a:pPr marL="109855" indent="0" algn="just">
              <a:buNone/>
            </a:pPr>
            <a:r>
              <a:rPr lang="en-IN" sz="2800" b="1" dirty="0">
                <a:latin typeface="Times New Roman" panose="02020603050405020304" pitchFamily="18" charset="0"/>
                <a:cs typeface="Times New Roman" panose="02020603050405020304" pitchFamily="18" charset="0"/>
              </a:rPr>
              <a:t>Epilogue</a:t>
            </a:r>
            <a:r>
              <a:rPr lang="en-IN" sz="28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code executed at the end</a:t>
            </a:r>
            <a:endParaRPr lang="en-IN" sz="2800" dirty="0">
              <a:latin typeface="Times New Roman" panose="02020603050405020304" pitchFamily="18" charset="0"/>
              <a:cs typeface="Times New Roman" panose="02020603050405020304" pitchFamily="18" charset="0"/>
            </a:endParaRPr>
          </a:p>
          <a:p>
            <a:pPr algn="just"/>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015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lnSpcReduction="10000"/>
          </a:bodyPr>
          <a:lstStyle/>
          <a:p>
            <a:pPr algn="just"/>
            <a:r>
              <a:rPr lang="en-US" sz="2800" dirty="0">
                <a:latin typeface="Times New Roman" panose="02020603050405020304" pitchFamily="18" charset="0"/>
                <a:cs typeface="Times New Roman" panose="02020603050405020304" pitchFamily="18" charset="0"/>
              </a:rPr>
              <a:t>Maintenance of the subroutine call stack is the responsibility of the calling sequence—the code executed by the caller immediately before and after a subroutine call—and of the prologue and epilogue of the subroutine itself.</a:t>
            </a:r>
          </a:p>
          <a:p>
            <a:pPr algn="just"/>
            <a:endParaRPr lang="en-US" sz="2800" dirty="0">
              <a:latin typeface="Times New Roman" panose="02020603050405020304" pitchFamily="18" charset="0"/>
              <a:cs typeface="Times New Roman" panose="02020603050405020304" pitchFamily="18" charset="0"/>
            </a:endParaRPr>
          </a:p>
          <a:p>
            <a:pPr algn="just"/>
            <a:r>
              <a:rPr lang="en-US" sz="2800" b="1" dirty="0">
                <a:solidFill>
                  <a:srgbClr val="FF0000"/>
                </a:solidFill>
                <a:latin typeface="Times New Roman" panose="02020603050405020304" pitchFamily="18" charset="0"/>
                <a:cs typeface="Times New Roman" panose="02020603050405020304" pitchFamily="18" charset="0"/>
              </a:rPr>
              <a:t>Tasks that must be accomplished on the way into a subroutine </a:t>
            </a:r>
            <a:r>
              <a:rPr lang="en-US" sz="2800" dirty="0">
                <a:latin typeface="Times New Roman" panose="02020603050405020304" pitchFamily="18" charset="0"/>
                <a:cs typeface="Times New Roman" panose="02020603050405020304" pitchFamily="18" charset="0"/>
              </a:rPr>
              <a:t>include passing parameters, saving the return address, changing the program counter, changing the stack pointer to allocate space, saving registers that contain important values and that may be overwritten by the </a:t>
            </a:r>
            <a:r>
              <a:rPr lang="en-US" sz="2800" dirty="0" err="1">
                <a:latin typeface="Times New Roman" panose="02020603050405020304" pitchFamily="18" charset="0"/>
                <a:cs typeface="Times New Roman" panose="02020603050405020304" pitchFamily="18" charset="0"/>
              </a:rPr>
              <a:t>callee</a:t>
            </a:r>
            <a:r>
              <a:rPr lang="en-US" sz="2800" dirty="0">
                <a:latin typeface="Times New Roman" panose="02020603050405020304" pitchFamily="18" charset="0"/>
                <a:cs typeface="Times New Roman" panose="02020603050405020304" pitchFamily="18" charset="0"/>
              </a:rPr>
              <a:t>, changing the frame pointer to refer to the new frame, and executing initialization code for any objects in the new frame that require it.</a:t>
            </a:r>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3157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US" sz="2800" b="1" dirty="0">
                <a:solidFill>
                  <a:srgbClr val="FF0000"/>
                </a:solidFill>
                <a:latin typeface="Times New Roman" panose="02020603050405020304" pitchFamily="18" charset="0"/>
                <a:cs typeface="Times New Roman" panose="02020603050405020304" pitchFamily="18" charset="0"/>
              </a:rPr>
              <a:t>Tasks that must be accomplished on the way out include passing return parameters or function values</a:t>
            </a:r>
            <a:r>
              <a:rPr lang="en-US" sz="2800" dirty="0">
                <a:latin typeface="Times New Roman" panose="02020603050405020304" pitchFamily="18" charset="0"/>
                <a:cs typeface="Times New Roman" panose="02020603050405020304" pitchFamily="18" charset="0"/>
              </a:rPr>
              <a:t>, executing finalization code for any local objects that require it, </a:t>
            </a:r>
            <a:r>
              <a:rPr lang="en-US" sz="2800" dirty="0" err="1">
                <a:latin typeface="Times New Roman" panose="02020603050405020304" pitchFamily="18" charset="0"/>
                <a:cs typeface="Times New Roman" panose="02020603050405020304" pitchFamily="18" charset="0"/>
              </a:rPr>
              <a:t>deallocating</a:t>
            </a:r>
            <a:r>
              <a:rPr lang="en-US" sz="2800" dirty="0">
                <a:latin typeface="Times New Roman" panose="02020603050405020304" pitchFamily="18" charset="0"/>
                <a:cs typeface="Times New Roman" panose="02020603050405020304" pitchFamily="18" charset="0"/>
              </a:rPr>
              <a:t> the stack frame, restoring other saved registers , and restoring the program counter. Some of these tasks (e.g., passing parameters) must be performed by the caller, because they differ from call to </a:t>
            </a:r>
            <a:r>
              <a:rPr lang="en-IN" sz="2800" dirty="0">
                <a:latin typeface="Times New Roman" panose="02020603050405020304" pitchFamily="18" charset="0"/>
                <a:cs typeface="Times New Roman" panose="02020603050405020304" pitchFamily="18" charset="0"/>
              </a:rPr>
              <a:t>call.</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515454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b="1" i="1" dirty="0">
                <a:solidFill>
                  <a:srgbClr val="FF0000"/>
                </a:solidFill>
              </a:rPr>
              <a:t>A Typical Calling Sequence</a:t>
            </a:r>
          </a:p>
          <a:p>
            <a:pPr algn="just"/>
            <a:r>
              <a:rPr lang="en-US" sz="2400" dirty="0">
                <a:latin typeface="Times New Roman" panose="02020603050405020304" pitchFamily="18" charset="0"/>
                <a:cs typeface="Times New Roman" panose="02020603050405020304" pitchFamily="18" charset="0"/>
              </a:rPr>
              <a:t>The stack pointer (</a:t>
            </a:r>
            <a:r>
              <a:rPr lang="en-US" sz="2400" dirty="0" err="1">
                <a:latin typeface="Times New Roman" panose="02020603050405020304" pitchFamily="18" charset="0"/>
                <a:cs typeface="Times New Roman" panose="02020603050405020304" pitchFamily="18" charset="0"/>
              </a:rPr>
              <a:t>sp</a:t>
            </a:r>
            <a:r>
              <a:rPr lang="en-US" sz="2400" dirty="0">
                <a:latin typeface="Times New Roman" panose="02020603050405020304" pitchFamily="18" charset="0"/>
                <a:cs typeface="Times New Roman" panose="02020603050405020304" pitchFamily="18" charset="0"/>
              </a:rPr>
              <a:t>) points to the first unused location on the stack (or the last used location, depending on the compiler and machine).</a:t>
            </a:r>
          </a:p>
          <a:p>
            <a:r>
              <a:rPr lang="en-IN" sz="2400" dirty="0">
                <a:latin typeface="Times New Roman" panose="02020603050405020304" pitchFamily="18" charset="0"/>
                <a:cs typeface="Times New Roman" panose="02020603050405020304" pitchFamily="18" charset="0"/>
              </a:rPr>
              <a:t>The </a:t>
            </a:r>
            <a:r>
              <a:rPr lang="en-IN" sz="2400">
                <a:latin typeface="Times New Roman" panose="02020603050405020304" pitchFamily="18" charset="0"/>
                <a:cs typeface="Times New Roman" panose="02020603050405020304" pitchFamily="18" charset="0"/>
              </a:rPr>
              <a:t>frame pointer </a:t>
            </a:r>
            <a:r>
              <a:rPr lang="en-US" sz="240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fp</a:t>
            </a:r>
            <a:r>
              <a:rPr lang="en-US" sz="2400" dirty="0">
                <a:latin typeface="Times New Roman" panose="02020603050405020304" pitchFamily="18" charset="0"/>
                <a:cs typeface="Times New Roman" panose="02020603050405020304" pitchFamily="18" charset="0"/>
              </a:rPr>
              <a:t>) points to a location near the bottom of the frame.</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375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l">
              <a:buNone/>
            </a:pPr>
            <a:r>
              <a:rPr lang="en-US" sz="2800" b="0" i="0" u="none" strike="noStrike" baseline="0" dirty="0">
                <a:latin typeface="Minion-Regular"/>
              </a:rPr>
              <a:t>To maintain this stack layout, the calling sequence might operate as follows.</a:t>
            </a:r>
          </a:p>
          <a:p>
            <a:pPr algn="l"/>
            <a:r>
              <a:rPr lang="en-IN" sz="2800" b="1" i="0" u="none" strike="noStrike" baseline="0" dirty="0">
                <a:solidFill>
                  <a:srgbClr val="FF0000"/>
                </a:solidFill>
                <a:latin typeface="Minion-Regular"/>
              </a:rPr>
              <a:t>The caller</a:t>
            </a:r>
          </a:p>
          <a:p>
            <a:pPr marL="452755" indent="-342900" algn="l">
              <a:buFont typeface="+mj-lt"/>
              <a:buAutoNum type="arabicPeriod"/>
            </a:pPr>
            <a:r>
              <a:rPr lang="en-US" sz="2000" b="0" i="0" u="none" strike="noStrike" baseline="0" dirty="0">
                <a:latin typeface="Times New Roman" panose="02020603050405020304" pitchFamily="18" charset="0"/>
                <a:cs typeface="Times New Roman" panose="02020603050405020304" pitchFamily="18" charset="0"/>
              </a:rPr>
              <a:t>saves any caller-saves registers whose values will be needed after the call</a:t>
            </a:r>
          </a:p>
          <a:p>
            <a:pPr marL="452755" indent="-342900" algn="l">
              <a:buFont typeface="+mj-lt"/>
              <a:buAutoNum type="arabicPeriod"/>
            </a:pPr>
            <a:r>
              <a:rPr lang="en-US" sz="2000" b="0" i="0" u="none" strike="noStrike" baseline="0" dirty="0">
                <a:latin typeface="Times New Roman" panose="02020603050405020304" pitchFamily="18" charset="0"/>
                <a:cs typeface="Times New Roman" panose="02020603050405020304" pitchFamily="18" charset="0"/>
              </a:rPr>
              <a:t>computes the values of arguments and moves them into the stack or registers</a:t>
            </a:r>
          </a:p>
          <a:p>
            <a:pPr marL="452755" indent="-342900" algn="l">
              <a:buFont typeface="+mj-lt"/>
              <a:buAutoNum type="arabicPeriod"/>
            </a:pPr>
            <a:r>
              <a:rPr lang="en-US" sz="2000" b="1" i="0" u="none" strike="noStrike" baseline="0" dirty="0">
                <a:latin typeface="Times New Roman" panose="02020603050405020304" pitchFamily="18" charset="0"/>
                <a:cs typeface="Times New Roman" panose="02020603050405020304" pitchFamily="18" charset="0"/>
              </a:rPr>
              <a:t> </a:t>
            </a:r>
            <a:r>
              <a:rPr lang="en-US" sz="2000" b="0" i="0" u="none" strike="noStrike" baseline="0" dirty="0">
                <a:latin typeface="Times New Roman" panose="02020603050405020304" pitchFamily="18" charset="0"/>
                <a:cs typeface="Times New Roman" panose="02020603050405020304" pitchFamily="18" charset="0"/>
              </a:rPr>
              <a:t>computes the static link (if this is a language with nested subroutines), and passes it as an extra, hidden argument</a:t>
            </a:r>
          </a:p>
          <a:p>
            <a:pPr marL="452755" indent="-342900" algn="l">
              <a:buFont typeface="+mj-lt"/>
              <a:buAutoNum type="arabicPeriod"/>
            </a:pPr>
            <a:r>
              <a:rPr lang="en-US" sz="2000" b="0" i="0" u="none" strike="noStrike" baseline="0" dirty="0">
                <a:latin typeface="Times New Roman" panose="02020603050405020304" pitchFamily="18" charset="0"/>
                <a:cs typeface="Times New Roman" panose="02020603050405020304" pitchFamily="18" charset="0"/>
              </a:rPr>
              <a:t>uses a special subroutine call instruction to jump to the subroutine, simultaneously passing the return address on the stack or in a register</a:t>
            </a:r>
            <a:endParaRPr lang="en-IN" sz="2000" b="1" i="0" u="none" strike="noStrike" baseline="0" dirty="0">
              <a:solidFill>
                <a:srgbClr val="FF0000"/>
              </a:solidFill>
              <a:latin typeface="Times New Roman" panose="02020603050405020304" pitchFamily="18" charset="0"/>
              <a:cs typeface="Times New Roman" panose="02020603050405020304" pitchFamily="18" charset="0"/>
            </a:endParaRPr>
          </a:p>
          <a:p>
            <a:r>
              <a:rPr lang="en-US" sz="2800" b="1" dirty="0">
                <a:solidFill>
                  <a:srgbClr val="FF0000"/>
                </a:solidFill>
                <a:latin typeface="Minion-Regular"/>
              </a:rPr>
              <a:t>In its prologue, the callee</a:t>
            </a:r>
          </a:p>
          <a:p>
            <a:pPr marL="109855" indent="0" algn="l">
              <a:buNone/>
            </a:pPr>
            <a:r>
              <a:rPr lang="en-US" sz="2000" dirty="0">
                <a:latin typeface="Times New Roman" panose="02020603050405020304" pitchFamily="18" charset="0"/>
                <a:cs typeface="Times New Roman" panose="02020603050405020304" pitchFamily="18" charset="0"/>
              </a:rPr>
              <a:t>1. allocates a frame by subtracting an appropriate constant from the </a:t>
            </a:r>
            <a:r>
              <a:rPr lang="en-US" sz="2000" dirty="0" err="1">
                <a:latin typeface="Times New Roman" panose="02020603050405020304" pitchFamily="18" charset="0"/>
                <a:cs typeface="Times New Roman" panose="02020603050405020304" pitchFamily="18" charset="0"/>
              </a:rPr>
              <a:t>sp</a:t>
            </a:r>
            <a:endParaRPr lang="en-US" sz="2000" dirty="0">
              <a:latin typeface="Times New Roman" panose="02020603050405020304" pitchFamily="18" charset="0"/>
              <a:cs typeface="Times New Roman" panose="02020603050405020304" pitchFamily="18" charset="0"/>
            </a:endParaRPr>
          </a:p>
          <a:p>
            <a:pPr marL="109855" indent="0" algn="l">
              <a:buNone/>
            </a:pPr>
            <a:r>
              <a:rPr lang="en-US" sz="2000" dirty="0">
                <a:latin typeface="Times New Roman" panose="02020603050405020304" pitchFamily="18" charset="0"/>
                <a:cs typeface="Times New Roman" panose="02020603050405020304" pitchFamily="18" charset="0"/>
              </a:rPr>
              <a:t>2. saves the old frame pointer into the stack, and assigns it an appropriate new </a:t>
            </a:r>
            <a:r>
              <a:rPr lang="en-IN" sz="2000" dirty="0">
                <a:latin typeface="Times New Roman" panose="02020603050405020304" pitchFamily="18" charset="0"/>
                <a:cs typeface="Times New Roman" panose="02020603050405020304" pitchFamily="18" charset="0"/>
              </a:rPr>
              <a:t>value</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45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65EAEC-5472-4E25-8003-DBEE07D49371}"/>
              </a:ext>
            </a:extLst>
          </p:cNvPr>
          <p:cNvSpPr>
            <a:spLocks noGrp="1"/>
          </p:cNvSpPr>
          <p:nvPr>
            <p:ph idx="1"/>
          </p:nvPr>
        </p:nvSpPr>
        <p:spPr>
          <a:xfrm>
            <a:off x="381000" y="457200"/>
            <a:ext cx="8305800" cy="5550091"/>
          </a:xfrm>
        </p:spPr>
        <p:txBody>
          <a:bodyPr/>
          <a:lstStyle/>
          <a:p>
            <a:pPr algn="l"/>
            <a:r>
              <a:rPr lang="en-US" sz="1800" b="0" i="0" u="none" strike="noStrike" baseline="0" dirty="0">
                <a:latin typeface="Minion-Regular"/>
              </a:rPr>
              <a:t>To maintain this stack layout, the calling sequence might operate as follows.</a:t>
            </a:r>
          </a:p>
          <a:p>
            <a:pPr algn="l"/>
            <a:r>
              <a:rPr lang="en-IN" sz="1800" b="0" i="0" u="none" strike="noStrike" baseline="0" dirty="0">
                <a:latin typeface="Minion-Regular"/>
              </a:rPr>
              <a:t>The caller</a:t>
            </a:r>
          </a:p>
          <a:p>
            <a:pPr algn="l"/>
            <a:r>
              <a:rPr lang="en-US" sz="1800" b="1" i="0" u="none" strike="noStrike" baseline="0" dirty="0">
                <a:latin typeface="GillSans-Bold"/>
              </a:rPr>
              <a:t>1. </a:t>
            </a:r>
            <a:r>
              <a:rPr lang="en-US" sz="1800" b="0" i="0" u="none" strike="noStrike" baseline="0" dirty="0">
                <a:latin typeface="Minion-Regular"/>
              </a:rPr>
              <a:t>saves any caller-saves registers whose values will be needed after the call</a:t>
            </a:r>
          </a:p>
          <a:p>
            <a:pPr algn="l"/>
            <a:r>
              <a:rPr lang="en-US" sz="1800" b="1" i="0" u="none" strike="noStrike" baseline="0" dirty="0">
                <a:latin typeface="GillSans-Bold"/>
              </a:rPr>
              <a:t>2. </a:t>
            </a:r>
            <a:r>
              <a:rPr lang="en-US" sz="1800" b="0" i="0" u="none" strike="noStrike" baseline="0" dirty="0">
                <a:latin typeface="Minion-Regular"/>
              </a:rPr>
              <a:t>computes the values of arguments and moves them into the stack or registers</a:t>
            </a:r>
          </a:p>
          <a:p>
            <a:pPr algn="l"/>
            <a:r>
              <a:rPr lang="en-US" sz="1800" b="1" i="0" u="none" strike="noStrike" baseline="0" dirty="0">
                <a:latin typeface="GillSans-Bold"/>
              </a:rPr>
              <a:t>3. </a:t>
            </a:r>
            <a:r>
              <a:rPr lang="en-US" sz="1800" b="0" i="0" u="none" strike="noStrike" baseline="0" dirty="0">
                <a:latin typeface="Minion-Regular"/>
              </a:rPr>
              <a:t>computes the static link (if this is a language with nested subroutines), and</a:t>
            </a:r>
          </a:p>
          <a:p>
            <a:pPr algn="l"/>
            <a:r>
              <a:rPr lang="en-US" sz="1800" b="0" i="0" u="none" strike="noStrike" baseline="0" dirty="0">
                <a:latin typeface="Minion-Regular"/>
              </a:rPr>
              <a:t>passes it as an extra, hidden argument</a:t>
            </a:r>
          </a:p>
          <a:p>
            <a:pPr algn="l"/>
            <a:r>
              <a:rPr lang="en-US" sz="1800" b="1" i="0" u="none" strike="noStrike" baseline="0" dirty="0">
                <a:latin typeface="GillSans-Bold"/>
              </a:rPr>
              <a:t>4. </a:t>
            </a:r>
            <a:r>
              <a:rPr lang="en-US" sz="1800" b="0" i="0" u="none" strike="noStrike" baseline="0" dirty="0">
                <a:latin typeface="Minion-Regular"/>
              </a:rPr>
              <a:t>uses a special subroutine call instruction to jump to the subroutine, simultaneously</a:t>
            </a:r>
          </a:p>
          <a:p>
            <a:pPr algn="l"/>
            <a:r>
              <a:rPr lang="en-US" sz="1800" b="0" i="0" u="none" strike="noStrike" baseline="0" dirty="0">
                <a:latin typeface="Minion-Regular"/>
              </a:rPr>
              <a:t>passing the return address on the stack or in a register</a:t>
            </a:r>
          </a:p>
          <a:p>
            <a:pPr algn="l"/>
            <a:r>
              <a:rPr lang="en-US" sz="1800" b="0" i="0" u="none" strike="noStrike" baseline="0" dirty="0">
                <a:latin typeface="Minion-Regular"/>
              </a:rPr>
              <a:t>In its prologue, the callee</a:t>
            </a:r>
          </a:p>
          <a:p>
            <a:pPr algn="l"/>
            <a:r>
              <a:rPr lang="en-US" sz="1800" b="1" i="0" u="none" strike="noStrike" baseline="0" dirty="0">
                <a:latin typeface="GillSans-Bold"/>
              </a:rPr>
              <a:t>1. </a:t>
            </a:r>
            <a:r>
              <a:rPr lang="en-US" sz="1800" b="0" i="0" u="none" strike="noStrike" baseline="0" dirty="0">
                <a:latin typeface="Minion-Regular"/>
              </a:rPr>
              <a:t>allocates a frame by subtracting an appropriate constant from the </a:t>
            </a:r>
            <a:r>
              <a:rPr lang="en-US" sz="1800" b="0" i="0" u="none" strike="noStrike" baseline="0" dirty="0" err="1">
                <a:latin typeface="Univers-Light"/>
              </a:rPr>
              <a:t>sp</a:t>
            </a:r>
            <a:endParaRPr lang="en-US" sz="1800" b="0" i="0" u="none" strike="noStrike" baseline="0" dirty="0">
              <a:latin typeface="Univers-Light"/>
            </a:endParaRPr>
          </a:p>
          <a:p>
            <a:pPr algn="l"/>
            <a:r>
              <a:rPr lang="en-US" sz="1800" b="1" i="0" u="none" strike="noStrike" baseline="0" dirty="0">
                <a:latin typeface="GillSans-Bold"/>
              </a:rPr>
              <a:t>2. </a:t>
            </a:r>
            <a:r>
              <a:rPr lang="en-US" sz="1800" b="0" i="0" u="none" strike="noStrike" baseline="0" dirty="0">
                <a:latin typeface="Minion-Regular"/>
              </a:rPr>
              <a:t>saves the old frame pointer into the stack, and assigns it an appropriate new</a:t>
            </a:r>
          </a:p>
          <a:p>
            <a:pPr algn="l"/>
            <a:r>
              <a:rPr lang="en-IN" sz="1800" b="0" i="0" u="none" strike="noStrike" baseline="0" dirty="0">
                <a:latin typeface="Minion-Regular"/>
              </a:rPr>
              <a:t>value</a:t>
            </a:r>
            <a:endParaRPr lang="en-IN" dirty="0"/>
          </a:p>
        </p:txBody>
      </p:sp>
      <p:sp>
        <p:nvSpPr>
          <p:cNvPr id="3" name="Footer Placeholder 2">
            <a:extLst>
              <a:ext uri="{FF2B5EF4-FFF2-40B4-BE49-F238E27FC236}">
                <a16:creationId xmlns:a16="http://schemas.microsoft.com/office/drawing/2014/main" id="{A5469D7D-88EA-47BB-BF14-5837468208B4}"/>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479357F3-06A4-45E8-AB5B-1E55A72DAC44}"/>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439800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buFont typeface="Times New Roman" charset="0"/>
              <a:buChar char="•"/>
              <a:defRPr/>
            </a:pPr>
            <a:r>
              <a:rPr lang="en-US" sz="2400" dirty="0">
                <a:latin typeface="Times New Roman" panose="02020603050405020304" pitchFamily="18" charset="0"/>
                <a:cs typeface="Times New Roman" panose="02020603050405020304" pitchFamily="18" charset="0"/>
                <a:sym typeface="Times New Roman" charset="0"/>
              </a:rPr>
              <a:t>The calling sequence is the code a caller executes to set up a new subroutine</a:t>
            </a:r>
          </a:p>
          <a:p>
            <a:pPr>
              <a:buFont typeface="Times New Roman" charset="0"/>
              <a:buChar char="•"/>
              <a:defRPr/>
            </a:pPr>
            <a:endParaRPr lang="en-US" sz="2400" dirty="0">
              <a:latin typeface="Times New Roman" panose="02020603050405020304" pitchFamily="18" charset="0"/>
              <a:cs typeface="Times New Roman" panose="02020603050405020304" pitchFamily="18" charset="0"/>
              <a:sym typeface="Times New Roman" charset="0"/>
            </a:endParaRPr>
          </a:p>
          <a:p>
            <a:pPr>
              <a:buFont typeface="Times New Roman" charset="0"/>
              <a:buChar char="•"/>
              <a:defRPr/>
            </a:pPr>
            <a:r>
              <a:rPr lang="en-US" sz="2400" b="1" dirty="0">
                <a:latin typeface="Times New Roman" panose="02020603050405020304" pitchFamily="18" charset="0"/>
                <a:cs typeface="Times New Roman" panose="02020603050405020304" pitchFamily="18" charset="0"/>
                <a:sym typeface="Times New Roman" charset="0"/>
              </a:rPr>
              <a:t>Responsibilities</a:t>
            </a:r>
            <a:r>
              <a:rPr lang="en-US" sz="2400" dirty="0">
                <a:latin typeface="Times New Roman" panose="02020603050405020304" pitchFamily="18" charset="0"/>
                <a:cs typeface="Times New Roman" panose="02020603050405020304" pitchFamily="18" charset="0"/>
                <a:sym typeface="Times New Roman" charset="0"/>
              </a:rPr>
              <a:t>:</a:t>
            </a:r>
          </a:p>
          <a:p>
            <a:pPr lvl="1">
              <a:buFont typeface="Times New Roman" charset="0"/>
              <a:buChar char="–"/>
              <a:defRPr/>
            </a:pPr>
            <a:r>
              <a:rPr lang="en-US" sz="2400" dirty="0">
                <a:latin typeface="Times New Roman" panose="02020603050405020304" pitchFamily="18" charset="0"/>
                <a:cs typeface="Times New Roman" panose="02020603050405020304" pitchFamily="18" charset="0"/>
                <a:sym typeface="Times New Roman" charset="0"/>
              </a:rPr>
              <a:t>On the way in: Pass parameters, save return address, change program counter, change stack pointer, save registers that might be overwritten, changing frame pointer to new frame, and initializing code for new objects in the new frame</a:t>
            </a:r>
          </a:p>
          <a:p>
            <a:pPr lvl="1">
              <a:buFont typeface="Times New Roman" charset="0"/>
              <a:buChar char="–"/>
              <a:defRPr/>
            </a:pPr>
            <a:endParaRPr lang="en-US" sz="2400" dirty="0">
              <a:latin typeface="Times New Roman" panose="02020603050405020304" pitchFamily="18" charset="0"/>
              <a:cs typeface="Times New Roman" panose="02020603050405020304" pitchFamily="18" charset="0"/>
              <a:sym typeface="Times New Roman" charset="0"/>
            </a:endParaRPr>
          </a:p>
          <a:p>
            <a:pPr lvl="1">
              <a:buFont typeface="Times New Roman" charset="0"/>
              <a:buChar char="–"/>
              <a:defRPr/>
            </a:pPr>
            <a:r>
              <a:rPr lang="en-US" sz="2400" dirty="0">
                <a:latin typeface="Times New Roman" panose="02020603050405020304" pitchFamily="18" charset="0"/>
                <a:cs typeface="Times New Roman" panose="02020603050405020304" pitchFamily="18" charset="0"/>
                <a:sym typeface="Times New Roman" charset="0"/>
              </a:rPr>
              <a:t>On the way out: passing return parameters/values, executing finalization code for local objects, </a:t>
            </a:r>
            <a:r>
              <a:rPr lang="en-US" sz="2400" dirty="0" err="1">
                <a:latin typeface="Times New Roman" panose="02020603050405020304" pitchFamily="18" charset="0"/>
                <a:cs typeface="Times New Roman" panose="02020603050405020304" pitchFamily="18" charset="0"/>
                <a:sym typeface="Times New Roman" charset="0"/>
              </a:rPr>
              <a:t>deallocating</a:t>
            </a:r>
            <a:r>
              <a:rPr lang="en-US" sz="2400" dirty="0">
                <a:latin typeface="Times New Roman" panose="02020603050405020304" pitchFamily="18" charset="0"/>
                <a:cs typeface="Times New Roman" panose="02020603050405020304" pitchFamily="18" charset="0"/>
                <a:sym typeface="Times New Roman" charset="0"/>
              </a:rPr>
              <a:t> the stack frame, restoring registers, and restoring the PC</a:t>
            </a:r>
          </a:p>
          <a:p>
            <a:pPr marL="109855" indent="0" algn="just">
              <a:buNone/>
            </a:pPr>
            <a:endParaRPr lang="en-IN" sz="2800" b="1" i="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15243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dirty="0">
                <a:latin typeface="Times New Roman" panose="02020603050405020304" pitchFamily="18" charset="0"/>
                <a:cs typeface="Times New Roman" panose="02020603050405020304" pitchFamily="18" charset="0"/>
              </a:rPr>
              <a:t>Records</a:t>
            </a:r>
            <a:endParaRPr lang="en-IN" sz="2800" b="1" i="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533399" y="575089"/>
            <a:ext cx="8162687" cy="6130511"/>
          </a:xfrm>
          <a:prstGeom prst="rect">
            <a:avLst/>
          </a:prstGeom>
        </p:spPr>
      </p:pic>
    </p:spTree>
    <p:extLst>
      <p:ext uri="{BB962C8B-B14F-4D97-AF65-F5344CB8AC3E}">
        <p14:creationId xmlns:p14="http://schemas.microsoft.com/office/powerpoint/2010/main" val="2846542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3633B8-0C01-4AA3-AA02-D582E698C56A}"/>
              </a:ext>
            </a:extLst>
          </p:cNvPr>
          <p:cNvSpPr>
            <a:spLocks noGrp="1"/>
          </p:cNvSpPr>
          <p:nvPr>
            <p:ph idx="1"/>
          </p:nvPr>
        </p:nvSpPr>
        <p:spPr>
          <a:xfrm>
            <a:off x="457200" y="1481328"/>
            <a:ext cx="5715000" cy="5102034"/>
          </a:xfrm>
        </p:spPr>
        <p:txBody>
          <a:bodyPr>
            <a:normAutofit fontScale="92500" lnSpcReduction="20000"/>
          </a:bodyPr>
          <a:lstStyle/>
          <a:p>
            <a:r>
              <a:rPr lang="en-IN" dirty="0"/>
              <a:t>Registers are used by CPU in order to hold temporary values while working on longer stings of instructions.</a:t>
            </a:r>
          </a:p>
          <a:p>
            <a:r>
              <a:rPr lang="en-IN" dirty="0"/>
              <a:t>Register windows are implemented to improve the performance of a processor by reducing the number of stack operations required for function calls and returns.</a:t>
            </a:r>
          </a:p>
          <a:p>
            <a:r>
              <a:rPr lang="en-IN" dirty="0"/>
              <a:t>There are three parts in a window upper is input register (0) , middle one is local register (1) and the lower is the output register(2).</a:t>
            </a:r>
          </a:p>
        </p:txBody>
      </p:sp>
      <p:sp>
        <p:nvSpPr>
          <p:cNvPr id="3" name="Footer Placeholder 2">
            <a:extLst>
              <a:ext uri="{FF2B5EF4-FFF2-40B4-BE49-F238E27FC236}">
                <a16:creationId xmlns:a16="http://schemas.microsoft.com/office/drawing/2014/main" id="{CF392B26-C34A-43E9-9428-42C083B0D732}"/>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0D726D29-9FC8-4EA7-8BE8-317C27E5A1B6}"/>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5" name="Title 4">
            <a:extLst>
              <a:ext uri="{FF2B5EF4-FFF2-40B4-BE49-F238E27FC236}">
                <a16:creationId xmlns:a16="http://schemas.microsoft.com/office/drawing/2014/main" id="{FDDCAE8F-713C-4E62-9CB9-9BABDE1606C7}"/>
              </a:ext>
            </a:extLst>
          </p:cNvPr>
          <p:cNvSpPr>
            <a:spLocks noGrp="1"/>
          </p:cNvSpPr>
          <p:nvPr>
            <p:ph type="title"/>
          </p:nvPr>
        </p:nvSpPr>
        <p:spPr/>
        <p:txBody>
          <a:bodyPr/>
          <a:lstStyle/>
          <a:p>
            <a:r>
              <a:rPr lang="en-IN" dirty="0"/>
              <a:t>Register Window</a:t>
            </a:r>
          </a:p>
        </p:txBody>
      </p:sp>
      <p:pic>
        <p:nvPicPr>
          <p:cNvPr id="7" name="Picture 6">
            <a:extLst>
              <a:ext uri="{FF2B5EF4-FFF2-40B4-BE49-F238E27FC236}">
                <a16:creationId xmlns:a16="http://schemas.microsoft.com/office/drawing/2014/main" id="{DA08ED07-FACA-4AAA-A95E-53193F0E5F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80705" y="1566672"/>
            <a:ext cx="3299626" cy="3810000"/>
          </a:xfrm>
          <a:prstGeom prst="rect">
            <a:avLst/>
          </a:prstGeom>
        </p:spPr>
      </p:pic>
    </p:spTree>
    <p:extLst>
      <p:ext uri="{BB962C8B-B14F-4D97-AF65-F5344CB8AC3E}">
        <p14:creationId xmlns:p14="http://schemas.microsoft.com/office/powerpoint/2010/main" val="3928407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a:t>Course Code: MCT542 	</a:t>
            </a:r>
          </a:p>
          <a:p>
            <a:pPr>
              <a:buNone/>
            </a:pPr>
            <a:endParaRPr lang="en-US" b="1" dirty="0"/>
          </a:p>
          <a:p>
            <a:pPr>
              <a:buNone/>
            </a:pPr>
            <a:r>
              <a:rPr lang="en-US" b="1" dirty="0"/>
              <a:t>Courses: </a:t>
            </a:r>
            <a:r>
              <a:rPr lang="en-IN" b="1" dirty="0"/>
              <a:t>Principles of Programming Languages</a:t>
            </a:r>
          </a:p>
          <a:p>
            <a:pPr>
              <a:buNone/>
            </a:pPr>
            <a:endParaRPr lang="en-US" b="1" dirty="0"/>
          </a:p>
          <a:p>
            <a:pPr>
              <a:buNone/>
            </a:pPr>
            <a:r>
              <a:rPr lang="en-US" b="1" dirty="0"/>
              <a:t>L:3 Hrs, P: 0 Hrs,  Per week			         </a:t>
            </a:r>
          </a:p>
          <a:p>
            <a:pPr>
              <a:buNone/>
            </a:pPr>
            <a:endParaRPr lang="en-US" b="1" dirty="0"/>
          </a:p>
          <a:p>
            <a:pPr>
              <a:buNone/>
            </a:pPr>
            <a:r>
              <a:rPr lang="en-US" b="1" dirty="0"/>
              <a:t>Total Credits: 3</a:t>
            </a:r>
            <a:endParaRPr lang="en-US" dirty="0"/>
          </a:p>
          <a:p>
            <a:endParaRPr lang="en-US" dirty="0"/>
          </a:p>
        </p:txBody>
      </p:sp>
      <p:sp>
        <p:nvSpPr>
          <p:cNvPr id="5" name="Footer Placeholder 4"/>
          <p:cNvSpPr>
            <a:spLocks noGrp="1"/>
          </p:cNvSpPr>
          <p:nvPr>
            <p:ph type="ftr" sz="quarter" idx="11"/>
          </p:nvPr>
        </p:nvSpPr>
        <p:spPr/>
        <p:txBody>
          <a:bodyPr/>
          <a:lstStyle/>
          <a:p>
            <a:r>
              <a:rPr lang="en-US" dirty="0"/>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2" name="Title 1"/>
          <p:cNvSpPr>
            <a:spLocks noGrp="1"/>
          </p:cNvSpPr>
          <p:nvPr>
            <p:ph type="title"/>
          </p:nvPr>
        </p:nvSpPr>
        <p:spPr/>
        <p:txBody>
          <a:bodyPr/>
          <a:lstStyle/>
          <a:p>
            <a:r>
              <a:rPr lang="en-US" b="1" dirty="0"/>
              <a:t>Syllabus (MCA SEM- V)</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1571-E0D2-4208-9571-5420B58248A4}"/>
              </a:ext>
            </a:extLst>
          </p:cNvPr>
          <p:cNvSpPr>
            <a:spLocks noGrp="1"/>
          </p:cNvSpPr>
          <p:nvPr>
            <p:ph type="ctrTitle"/>
          </p:nvPr>
        </p:nvSpPr>
        <p:spPr>
          <a:xfrm>
            <a:off x="1143000" y="1162050"/>
            <a:ext cx="6858000" cy="498764"/>
          </a:xfrm>
        </p:spPr>
        <p:txBody>
          <a:bodyPr>
            <a:normAutofit fontScale="90000"/>
          </a:bodyPr>
          <a:lstStyle/>
          <a:p>
            <a:r>
              <a:rPr lang="en-US" dirty="0"/>
              <a:t>Coroutines</a:t>
            </a:r>
            <a:endParaRPr lang="en-IN" dirty="0"/>
          </a:p>
        </p:txBody>
      </p:sp>
      <p:pic>
        <p:nvPicPr>
          <p:cNvPr id="7" name="Picture 6">
            <a:extLst>
              <a:ext uri="{FF2B5EF4-FFF2-40B4-BE49-F238E27FC236}">
                <a16:creationId xmlns:a16="http://schemas.microsoft.com/office/drawing/2014/main" id="{71B93782-E015-4C5E-BDF4-1EF2048989B0}"/>
              </a:ext>
            </a:extLst>
          </p:cNvPr>
          <p:cNvPicPr>
            <a:picLocks noChangeAspect="1"/>
          </p:cNvPicPr>
          <p:nvPr/>
        </p:nvPicPr>
        <p:blipFill>
          <a:blip r:embed="rId2"/>
          <a:stretch>
            <a:fillRect/>
          </a:stretch>
        </p:blipFill>
        <p:spPr>
          <a:xfrm>
            <a:off x="3158837" y="1660814"/>
            <a:ext cx="2590800" cy="1457325"/>
          </a:xfrm>
          <a:prstGeom prst="rect">
            <a:avLst/>
          </a:prstGeom>
        </p:spPr>
      </p:pic>
      <p:pic>
        <p:nvPicPr>
          <p:cNvPr id="9" name="Picture 8">
            <a:extLst>
              <a:ext uri="{FF2B5EF4-FFF2-40B4-BE49-F238E27FC236}">
                <a16:creationId xmlns:a16="http://schemas.microsoft.com/office/drawing/2014/main" id="{BAE7DA61-4EB7-421C-A9AA-4DE44C853BDC}"/>
              </a:ext>
            </a:extLst>
          </p:cNvPr>
          <p:cNvPicPr>
            <a:picLocks noChangeAspect="1"/>
          </p:cNvPicPr>
          <p:nvPr/>
        </p:nvPicPr>
        <p:blipFill rotWithShape="1">
          <a:blip r:embed="rId3"/>
          <a:srcRect l="5455" r="2879" b="10707"/>
          <a:stretch/>
        </p:blipFill>
        <p:spPr>
          <a:xfrm>
            <a:off x="100446" y="3215518"/>
            <a:ext cx="4263737" cy="2594732"/>
          </a:xfrm>
          <a:prstGeom prst="rect">
            <a:avLst/>
          </a:prstGeom>
        </p:spPr>
      </p:pic>
      <p:pic>
        <p:nvPicPr>
          <p:cNvPr id="11" name="Picture 10">
            <a:extLst>
              <a:ext uri="{FF2B5EF4-FFF2-40B4-BE49-F238E27FC236}">
                <a16:creationId xmlns:a16="http://schemas.microsoft.com/office/drawing/2014/main" id="{FD5FF5A4-B1BE-4853-854A-1723031AC05C}"/>
              </a:ext>
            </a:extLst>
          </p:cNvPr>
          <p:cNvPicPr>
            <a:picLocks noChangeAspect="1"/>
          </p:cNvPicPr>
          <p:nvPr/>
        </p:nvPicPr>
        <p:blipFill rotWithShape="1">
          <a:blip r:embed="rId4"/>
          <a:srcRect l="11742" t="11583" b="15623"/>
          <a:stretch/>
        </p:blipFill>
        <p:spPr>
          <a:xfrm>
            <a:off x="4880263" y="3219031"/>
            <a:ext cx="4163291" cy="2591219"/>
          </a:xfrm>
          <a:prstGeom prst="rect">
            <a:avLst/>
          </a:prstGeom>
        </p:spPr>
      </p:pic>
    </p:spTree>
    <p:extLst>
      <p:ext uri="{BB962C8B-B14F-4D97-AF65-F5344CB8AC3E}">
        <p14:creationId xmlns:p14="http://schemas.microsoft.com/office/powerpoint/2010/main" val="14282302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6B17-422A-4B23-B95C-333B89BEA0C0}"/>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2B6FED04-141B-4B50-8BA1-8019E0652D3D}"/>
              </a:ext>
            </a:extLst>
          </p:cNvPr>
          <p:cNvSpPr>
            <a:spLocks noGrp="1"/>
          </p:cNvSpPr>
          <p:nvPr>
            <p:ph idx="1"/>
          </p:nvPr>
        </p:nvSpPr>
        <p:spPr>
          <a:xfrm>
            <a:off x="628650" y="2226469"/>
            <a:ext cx="7886700" cy="1304708"/>
          </a:xfrm>
        </p:spPr>
        <p:txBody>
          <a:bodyPr>
            <a:normAutofit fontScale="77500" lnSpcReduction="20000"/>
          </a:bodyPr>
          <a:lstStyle/>
          <a:p>
            <a:r>
              <a:rPr lang="en-US" dirty="0"/>
              <a:t>In computer programming, a subroutine is a sequence of program instructions that perform a specific task. </a:t>
            </a:r>
          </a:p>
          <a:p>
            <a:r>
              <a:rPr lang="en-US" dirty="0"/>
              <a:t>For example a program for addition, subtraction. Subroutines is also known as function.</a:t>
            </a:r>
            <a:endParaRPr lang="en-IN" dirty="0"/>
          </a:p>
        </p:txBody>
      </p:sp>
      <p:pic>
        <p:nvPicPr>
          <p:cNvPr id="5" name="Picture 4">
            <a:extLst>
              <a:ext uri="{FF2B5EF4-FFF2-40B4-BE49-F238E27FC236}">
                <a16:creationId xmlns:a16="http://schemas.microsoft.com/office/drawing/2014/main" id="{A35944B4-BCB0-4364-89C0-0BF53BD9FE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0359" y="3356479"/>
            <a:ext cx="1864519" cy="2500313"/>
          </a:xfrm>
          <a:prstGeom prst="rect">
            <a:avLst/>
          </a:prstGeom>
        </p:spPr>
      </p:pic>
    </p:spTree>
    <p:extLst>
      <p:ext uri="{BB962C8B-B14F-4D97-AF65-F5344CB8AC3E}">
        <p14:creationId xmlns:p14="http://schemas.microsoft.com/office/powerpoint/2010/main" val="2693034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984A7-9EC7-4C73-B06F-8D9E6919626B}"/>
              </a:ext>
            </a:extLst>
          </p:cNvPr>
          <p:cNvSpPr>
            <a:spLocks noGrp="1"/>
          </p:cNvSpPr>
          <p:nvPr>
            <p:ph idx="1"/>
          </p:nvPr>
        </p:nvSpPr>
        <p:spPr>
          <a:xfrm>
            <a:off x="628650" y="841014"/>
            <a:ext cx="7886700" cy="5052363"/>
          </a:xfrm>
        </p:spPr>
        <p:txBody>
          <a:bodyPr>
            <a:normAutofit fontScale="77500" lnSpcReduction="20000"/>
          </a:bodyPr>
          <a:lstStyle/>
          <a:p>
            <a:pPr algn="just"/>
            <a:r>
              <a:rPr lang="en-US" dirty="0">
                <a:effectLst/>
              </a:rPr>
              <a:t>Coroutines are generalizations of the subroutines.</a:t>
            </a:r>
          </a:p>
          <a:p>
            <a:pPr algn="just"/>
            <a:r>
              <a:rPr lang="en-US" dirty="0">
                <a:effectLst/>
              </a:rPr>
              <a:t>A subroutine has the same starting point and the same endpoint all the time, while a coroutine has multiple entry points for suspending and resuming execution. </a:t>
            </a:r>
          </a:p>
          <a:p>
            <a:pPr algn="just"/>
            <a:r>
              <a:rPr lang="en-US" dirty="0"/>
              <a:t>Coroutine is a function that allows pausing its own execution and resuming    from the exact same point after a condition is met.</a:t>
            </a:r>
          </a:p>
          <a:p>
            <a:pPr algn="just"/>
            <a:r>
              <a:rPr lang="en-US" dirty="0">
                <a:effectLst/>
              </a:rPr>
              <a:t>Coroutines are cooperative, that means if a coroutine consume input data, another coroutine can consume it, and another coroutine can be used to display the output.</a:t>
            </a:r>
          </a:p>
          <a:p>
            <a:pPr algn="just"/>
            <a:endParaRPr lang="en-US" dirty="0"/>
          </a:p>
          <a:p>
            <a:pPr algn="just"/>
            <a:endParaRPr lang="en-US" dirty="0">
              <a:effectLst/>
            </a:endParaRPr>
          </a:p>
          <a:p>
            <a:pPr algn="just"/>
            <a:endParaRPr lang="en-US" dirty="0">
              <a:effectLst/>
            </a:endParaRPr>
          </a:p>
          <a:p>
            <a:pPr algn="just"/>
            <a:r>
              <a:rPr lang="en-US" dirty="0">
                <a:effectLst/>
              </a:rPr>
              <a:t>Coroutines are nothing but cooperative functions.</a:t>
            </a:r>
          </a:p>
          <a:p>
            <a:pPr algn="just"/>
            <a:r>
              <a:rPr lang="en-US" dirty="0"/>
              <a:t>Only one coroutine can run at a given time.</a:t>
            </a:r>
          </a:p>
          <a:p>
            <a:pPr algn="just"/>
            <a:endParaRPr lang="en-US" dirty="0">
              <a:effectLst/>
            </a:endParaRPr>
          </a:p>
          <a:p>
            <a:endParaRPr lang="en-IN" dirty="0"/>
          </a:p>
        </p:txBody>
      </p:sp>
      <p:pic>
        <p:nvPicPr>
          <p:cNvPr id="5" name="Picture 4">
            <a:extLst>
              <a:ext uri="{FF2B5EF4-FFF2-40B4-BE49-F238E27FC236}">
                <a16:creationId xmlns:a16="http://schemas.microsoft.com/office/drawing/2014/main" id="{034A94CD-33A6-4319-9401-4E5D4AA7AA94}"/>
              </a:ext>
            </a:extLst>
          </p:cNvPr>
          <p:cNvPicPr>
            <a:picLocks noChangeAspect="1"/>
          </p:cNvPicPr>
          <p:nvPr/>
        </p:nvPicPr>
        <p:blipFill rotWithShape="1">
          <a:blip r:embed="rId2"/>
          <a:srcRect l="25379" t="28822" r="39167" b="51784"/>
          <a:stretch/>
        </p:blipFill>
        <p:spPr>
          <a:xfrm>
            <a:off x="2884343" y="3843436"/>
            <a:ext cx="3375314" cy="1038558"/>
          </a:xfrm>
          <a:prstGeom prst="rect">
            <a:avLst/>
          </a:prstGeom>
        </p:spPr>
      </p:pic>
    </p:spTree>
    <p:extLst>
      <p:ext uri="{BB962C8B-B14F-4D97-AF65-F5344CB8AC3E}">
        <p14:creationId xmlns:p14="http://schemas.microsoft.com/office/powerpoint/2010/main" val="949574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E6BF-395A-4C1A-B593-8BFC92F6B3E9}"/>
              </a:ext>
            </a:extLst>
          </p:cNvPr>
          <p:cNvSpPr>
            <a:spLocks noGrp="1"/>
          </p:cNvSpPr>
          <p:nvPr>
            <p:ph type="title"/>
          </p:nvPr>
        </p:nvSpPr>
        <p:spPr/>
        <p:txBody>
          <a:bodyPr>
            <a:normAutofit fontScale="90000"/>
          </a:bodyPr>
          <a:lstStyle/>
          <a:p>
            <a:r>
              <a:rPr lang="en-US" dirty="0"/>
              <a:t>Control transfer between coroutines</a:t>
            </a:r>
            <a:endParaRPr lang="en-IN" dirty="0"/>
          </a:p>
        </p:txBody>
      </p:sp>
      <p:sp>
        <p:nvSpPr>
          <p:cNvPr id="3" name="Content Placeholder 2">
            <a:extLst>
              <a:ext uri="{FF2B5EF4-FFF2-40B4-BE49-F238E27FC236}">
                <a16:creationId xmlns:a16="http://schemas.microsoft.com/office/drawing/2014/main" id="{65BB7A4D-6BA7-4B0B-B2DE-70DA36199D77}"/>
              </a:ext>
            </a:extLst>
          </p:cNvPr>
          <p:cNvSpPr>
            <a:spLocks noGrp="1"/>
          </p:cNvSpPr>
          <p:nvPr>
            <p:ph idx="1"/>
          </p:nvPr>
        </p:nvSpPr>
        <p:spPr/>
        <p:txBody>
          <a:bodyPr/>
          <a:lstStyle/>
          <a:p>
            <a:r>
              <a:rPr lang="en-US" dirty="0"/>
              <a:t>Coroutine is a special kind of subprogram. Coroutines have multiple entry points which are controlled by themselves. They also have means to maintain their status between various activations.</a:t>
            </a:r>
          </a:p>
          <a:p>
            <a:r>
              <a:rPr lang="en-US" dirty="0"/>
              <a:t> This means coroutines must be history sensitive and thus have static local variables. </a:t>
            </a:r>
          </a:p>
          <a:p>
            <a:r>
              <a:rPr lang="en-US" dirty="0"/>
              <a:t>Coroutines often begin at points other than its beginning. Because of this, the invocation of coroutine is called resume rather than call. </a:t>
            </a:r>
            <a:endParaRPr lang="en-IN" dirty="0"/>
          </a:p>
        </p:txBody>
      </p:sp>
    </p:spTree>
    <p:extLst>
      <p:ext uri="{BB962C8B-B14F-4D97-AF65-F5344CB8AC3E}">
        <p14:creationId xmlns:p14="http://schemas.microsoft.com/office/powerpoint/2010/main" val="2969972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F531-1E86-4123-93ED-AB61D839141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BBAF54-C9BC-4B9E-A933-CC709FC59A86}"/>
              </a:ext>
            </a:extLst>
          </p:cNvPr>
          <p:cNvSpPr>
            <a:spLocks noGrp="1"/>
          </p:cNvSpPr>
          <p:nvPr>
            <p:ph idx="1"/>
          </p:nvPr>
        </p:nvSpPr>
        <p:spPr/>
        <p:txBody>
          <a:bodyPr>
            <a:normAutofit fontScale="92500" lnSpcReduction="20000"/>
          </a:bodyPr>
          <a:lstStyle/>
          <a:p>
            <a:r>
              <a:rPr lang="en-US" dirty="0"/>
              <a:t>Only one coroutine executes at a given time. Rather than executing to their other ends, coroutines often partially execute and then transfer control to other coroutines. When restarted, a coroutine resumes execution just after the statement it used to transfer control elsewhere.</a:t>
            </a:r>
            <a:br>
              <a:rPr lang="en-US" dirty="0"/>
            </a:br>
            <a:br>
              <a:rPr lang="en-US" dirty="0"/>
            </a:br>
            <a:r>
              <a:rPr lang="en-US" dirty="0"/>
              <a:t>Coroutines are created in an application by a program unit called master unit, which is not a coroutines. When created, coroutine executes their initialization code, and then returns control to that master unit.</a:t>
            </a:r>
            <a:br>
              <a:rPr lang="en-US" dirty="0"/>
            </a:br>
            <a:endParaRPr lang="en-IN" dirty="0"/>
          </a:p>
        </p:txBody>
      </p:sp>
    </p:spTree>
    <p:extLst>
      <p:ext uri="{BB962C8B-B14F-4D97-AF65-F5344CB8AC3E}">
        <p14:creationId xmlns:p14="http://schemas.microsoft.com/office/powerpoint/2010/main" val="12185749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8F0510-EBAA-4A51-B821-8368F00B462F}"/>
              </a:ext>
            </a:extLst>
          </p:cNvPr>
          <p:cNvSpPr>
            <a:spLocks noGrp="1"/>
          </p:cNvSpPr>
          <p:nvPr>
            <p:ph idx="1"/>
          </p:nvPr>
        </p:nvSpPr>
        <p:spPr>
          <a:xfrm>
            <a:off x="3581400" y="1170165"/>
            <a:ext cx="4933950" cy="4486060"/>
          </a:xfrm>
        </p:spPr>
        <p:txBody>
          <a:bodyPr>
            <a:normAutofit fontScale="77500" lnSpcReduction="20000"/>
          </a:bodyPr>
          <a:lstStyle/>
          <a:p>
            <a:r>
              <a:rPr lang="en-US" dirty="0"/>
              <a:t>Suppose, programs A and B are coroutines. In Fig. the execution of a </a:t>
            </a:r>
            <a:r>
              <a:rPr lang="en-US" dirty="0" err="1"/>
              <a:t>corouting</a:t>
            </a:r>
            <a:r>
              <a:rPr lang="en-US" dirty="0"/>
              <a:t> A is started by the master unit. After some execution, A starts B. When coroutine B in fig. (a) first causes control to return to coroutine A, the semantics is that A continues from where it ended its last execution. In particular, its local variables have the values left then by the previous activation. </a:t>
            </a:r>
          </a:p>
          <a:p>
            <a:r>
              <a:rPr lang="en-US" dirty="0"/>
              <a:t>Fig. (b) shows alternative execution sequence of coroutines A and B. In this case, B is started by the master unit.</a:t>
            </a:r>
            <a:endParaRPr lang="en-IN" dirty="0"/>
          </a:p>
        </p:txBody>
      </p:sp>
      <p:pic>
        <p:nvPicPr>
          <p:cNvPr id="7" name="Picture 6">
            <a:extLst>
              <a:ext uri="{FF2B5EF4-FFF2-40B4-BE49-F238E27FC236}">
                <a16:creationId xmlns:a16="http://schemas.microsoft.com/office/drawing/2014/main" id="{CBB747DC-30BA-4ABB-B9C5-FBCCCFB8E5AD}"/>
              </a:ext>
            </a:extLst>
          </p:cNvPr>
          <p:cNvPicPr>
            <a:picLocks noChangeAspect="1"/>
          </p:cNvPicPr>
          <p:nvPr/>
        </p:nvPicPr>
        <p:blipFill>
          <a:blip r:embed="rId2"/>
          <a:stretch>
            <a:fillRect/>
          </a:stretch>
        </p:blipFill>
        <p:spPr>
          <a:xfrm>
            <a:off x="199159" y="1514583"/>
            <a:ext cx="3314700" cy="3464719"/>
          </a:xfrm>
          <a:prstGeom prst="rect">
            <a:avLst/>
          </a:prstGeom>
        </p:spPr>
      </p:pic>
    </p:spTree>
    <p:extLst>
      <p:ext uri="{BB962C8B-B14F-4D97-AF65-F5344CB8AC3E}">
        <p14:creationId xmlns:p14="http://schemas.microsoft.com/office/powerpoint/2010/main" val="38805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4886-A41B-48DD-93D5-F76E09FD01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C2E0686-1FF6-4861-AAE0-DA10D5BE774C}"/>
              </a:ext>
            </a:extLst>
          </p:cNvPr>
          <p:cNvSpPr>
            <a:spLocks noGrp="1"/>
          </p:cNvSpPr>
          <p:nvPr>
            <p:ph idx="1"/>
          </p:nvPr>
        </p:nvSpPr>
        <p:spPr/>
        <p:txBody>
          <a:bodyPr>
            <a:normAutofit lnSpcReduction="10000"/>
          </a:bodyPr>
          <a:lstStyle/>
          <a:p>
            <a:r>
              <a:rPr lang="en-IN" dirty="0">
                <a:effectLst/>
                <a:latin typeface="Arial" panose="020B0604020202020204" pitchFamily="34" charset="0"/>
              </a:rPr>
              <a:t>Coroutines are supported by </a:t>
            </a:r>
            <a:r>
              <a:rPr lang="en-IN" dirty="0" err="1">
                <a:effectLst/>
                <a:latin typeface="Arial" panose="020B0604020202020204" pitchFamily="34" charset="0"/>
              </a:rPr>
              <a:t>Simula</a:t>
            </a:r>
            <a:r>
              <a:rPr lang="en-IN" dirty="0">
                <a:effectLst/>
                <a:latin typeface="Arial" panose="020B0604020202020204" pitchFamily="34" charset="0"/>
              </a:rPr>
              <a:t> and Modula-2. They are similar to Java’s threads, except the programmer has to explicitly transfer control from one execution context to another.</a:t>
            </a:r>
          </a:p>
          <a:p>
            <a:r>
              <a:rPr lang="en-IN" dirty="0">
                <a:effectLst/>
                <a:latin typeface="Arial" panose="020B0604020202020204" pitchFamily="34" charset="0"/>
              </a:rPr>
              <a:t> Thus, like threads several coroutines can exist simultaneously but unlike threads there is no central scheduler that decides which coroutine should run next. </a:t>
            </a:r>
          </a:p>
          <a:p>
            <a:r>
              <a:rPr lang="en-IN" dirty="0">
                <a:effectLst/>
                <a:latin typeface="Arial" panose="020B0604020202020204" pitchFamily="34" charset="0"/>
              </a:rPr>
              <a:t>A coroutine is represented by a closure. </a:t>
            </a:r>
          </a:p>
          <a:p>
            <a:r>
              <a:rPr lang="en-IN" dirty="0">
                <a:effectLst/>
                <a:latin typeface="Arial" panose="020B0604020202020204" pitchFamily="34" charset="0"/>
              </a:rPr>
              <a:t>A special operation transfer(C) shifts control to the coroutine C, at the location where C last left off.</a:t>
            </a:r>
            <a:endParaRPr lang="en-IN" dirty="0"/>
          </a:p>
        </p:txBody>
      </p:sp>
    </p:spTree>
    <p:extLst>
      <p:ext uri="{BB962C8B-B14F-4D97-AF65-F5344CB8AC3E}">
        <p14:creationId xmlns:p14="http://schemas.microsoft.com/office/powerpoint/2010/main" val="1816584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D2DE-F875-4F9C-B24A-6A2BF5D449F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A7E9B62-3C48-41C8-BD74-C8DA99B3DBAA}"/>
              </a:ext>
            </a:extLst>
          </p:cNvPr>
          <p:cNvSpPr>
            <a:spLocks noGrp="1"/>
          </p:cNvSpPr>
          <p:nvPr>
            <p:ph idx="1"/>
          </p:nvPr>
        </p:nvSpPr>
        <p:spPr/>
        <p:txBody>
          <a:bodyPr/>
          <a:lstStyle/>
          <a:p>
            <a:r>
              <a:rPr lang="en-US" dirty="0"/>
              <a:t>A coroutine is a programming construct between function and thread.</a:t>
            </a:r>
          </a:p>
          <a:p>
            <a:r>
              <a:rPr lang="en-US" dirty="0"/>
              <a:t> It behaves like a function that can suspend itself arbitrarily often to yield intermediate results and to get new inputs before returning a result. </a:t>
            </a:r>
          </a:p>
          <a:p>
            <a:r>
              <a:rPr lang="en-US" dirty="0"/>
              <a:t>This facility makes coroutines suitable for implementing generator abstractions. </a:t>
            </a:r>
            <a:endParaRPr lang="en-IN" dirty="0"/>
          </a:p>
        </p:txBody>
      </p:sp>
    </p:spTree>
    <p:extLst>
      <p:ext uri="{BB962C8B-B14F-4D97-AF65-F5344CB8AC3E}">
        <p14:creationId xmlns:p14="http://schemas.microsoft.com/office/powerpoint/2010/main" val="3115743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A9685-13CC-4362-B746-0E6A66393582}"/>
              </a:ext>
            </a:extLst>
          </p:cNvPr>
          <p:cNvSpPr>
            <a:spLocks noGrp="1"/>
          </p:cNvSpPr>
          <p:nvPr>
            <p:ph type="title"/>
          </p:nvPr>
        </p:nvSpPr>
        <p:spPr/>
        <p:txBody>
          <a:bodyPr>
            <a:normAutofit fontScale="90000"/>
          </a:bodyPr>
          <a:lstStyle/>
          <a:p>
            <a:r>
              <a:rPr lang="en-US" dirty="0"/>
              <a:t>Difference between coroutine and threads</a:t>
            </a:r>
            <a:endParaRPr lang="en-IN" dirty="0"/>
          </a:p>
        </p:txBody>
      </p:sp>
      <p:sp>
        <p:nvSpPr>
          <p:cNvPr id="3" name="Content Placeholder 2">
            <a:extLst>
              <a:ext uri="{FF2B5EF4-FFF2-40B4-BE49-F238E27FC236}">
                <a16:creationId xmlns:a16="http://schemas.microsoft.com/office/drawing/2014/main" id="{9417FA17-5064-4AA4-8A57-BB54FF3C15DF}"/>
              </a:ext>
            </a:extLst>
          </p:cNvPr>
          <p:cNvSpPr>
            <a:spLocks noGrp="1"/>
          </p:cNvSpPr>
          <p:nvPr>
            <p:ph idx="1"/>
          </p:nvPr>
        </p:nvSpPr>
        <p:spPr/>
        <p:txBody>
          <a:bodyPr>
            <a:normAutofit lnSpcReduction="10000"/>
          </a:bodyPr>
          <a:lstStyle/>
          <a:p>
            <a:pPr algn="l" rtl="0"/>
            <a:r>
              <a:rPr lang="en-US" b="0" i="0" dirty="0">
                <a:effectLst/>
              </a:rPr>
              <a:t>The major difference is that coroutines are cooperative. A thread is preemptive.</a:t>
            </a:r>
            <a:endParaRPr lang="en-US" dirty="0">
              <a:effectLst/>
            </a:endParaRPr>
          </a:p>
          <a:p>
            <a:pPr algn="l" rtl="0"/>
            <a:r>
              <a:rPr lang="en-US" b="0" i="0" dirty="0">
                <a:effectLst/>
              </a:rPr>
              <a:t>Both have some form of a context tracking unit. Both have a method to change from one context to another.</a:t>
            </a:r>
            <a:endParaRPr lang="en-US" dirty="0">
              <a:effectLst/>
            </a:endParaRPr>
          </a:p>
          <a:p>
            <a:pPr algn="l" rtl="0"/>
            <a:r>
              <a:rPr lang="en-US" b="0" i="0" dirty="0">
                <a:effectLst/>
              </a:rPr>
              <a:t>The thread uses a clock/interrupt based event to change context in addition to what a co-routine uses, where a co-routine uses a function call (something to “yield to another context”), and the co-routine can be resumed later following that function call.</a:t>
            </a:r>
            <a:endParaRPr lang="en-US" dirty="0">
              <a:effectLst/>
            </a:endParaRPr>
          </a:p>
          <a:p>
            <a:endParaRPr lang="en-IN" dirty="0"/>
          </a:p>
        </p:txBody>
      </p:sp>
    </p:spTree>
    <p:extLst>
      <p:ext uri="{BB962C8B-B14F-4D97-AF65-F5344CB8AC3E}">
        <p14:creationId xmlns:p14="http://schemas.microsoft.com/office/powerpoint/2010/main" val="163739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D26F0E4-E663-40FF-B8E4-561E63309615}"/>
              </a:ext>
            </a:extLst>
          </p:cNvPr>
          <p:cNvSpPr>
            <a:spLocks noGrp="1" noChangeArrowheads="1"/>
          </p:cNvSpPr>
          <p:nvPr>
            <p:ph idx="1"/>
          </p:nvPr>
        </p:nvSpPr>
        <p:spPr bwMode="auto">
          <a:xfrm>
            <a:off x="628650" y="1124537"/>
            <a:ext cx="6776535" cy="168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500" dirty="0">
                <a:latin typeface="Arial Unicode MS"/>
              </a:rPr>
              <a:t>// Coroutine that calculates the 10th Fibonacci number in a background thread</a:t>
            </a:r>
            <a:br>
              <a:rPr lang="en-US" altLang="en-US" sz="1500" dirty="0">
                <a:latin typeface="Arial Unicode MS"/>
              </a:rPr>
            </a:br>
            <a:r>
              <a:rPr lang="en-US" altLang="en-US" sz="1500" dirty="0" err="1">
                <a:latin typeface="Arial Unicode MS"/>
              </a:rPr>
              <a:t>someScope.launch</a:t>
            </a:r>
            <a:r>
              <a:rPr lang="en-US" altLang="en-US" sz="1500" dirty="0">
                <a:latin typeface="Arial Unicode MS"/>
              </a:rPr>
              <a:t>(</a:t>
            </a:r>
            <a:r>
              <a:rPr lang="en-US" altLang="en-US" sz="1500" dirty="0" err="1">
                <a:latin typeface="Arial Unicode MS"/>
              </a:rPr>
              <a:t>Dispatchers.Default</a:t>
            </a:r>
            <a:r>
              <a:rPr lang="en-US" altLang="en-US" sz="1500" dirty="0">
                <a:latin typeface="Arial Unicode MS"/>
              </a:rPr>
              <a:t>) {</a:t>
            </a:r>
            <a:br>
              <a:rPr lang="en-US" altLang="en-US" sz="1500" dirty="0">
                <a:latin typeface="Arial Unicode MS"/>
              </a:rPr>
            </a:br>
            <a:r>
              <a:rPr lang="en-US" altLang="en-US" sz="1500" dirty="0" err="1">
                <a:latin typeface="Arial Unicode MS"/>
              </a:rPr>
              <a:t>val</a:t>
            </a:r>
            <a:r>
              <a:rPr lang="en-US" altLang="en-US" sz="1500" dirty="0">
                <a:latin typeface="Arial Unicode MS"/>
              </a:rPr>
              <a:t> fibonacci10 = </a:t>
            </a:r>
            <a:r>
              <a:rPr lang="en-US" altLang="en-US" sz="1500" dirty="0" err="1">
                <a:latin typeface="Arial Unicode MS"/>
              </a:rPr>
              <a:t>synchronousFibonacci</a:t>
            </a:r>
            <a:r>
              <a:rPr lang="en-US" altLang="en-US" sz="1500" dirty="0">
                <a:latin typeface="Arial Unicode MS"/>
              </a:rPr>
              <a:t>(10)</a:t>
            </a:r>
            <a:br>
              <a:rPr lang="en-US" altLang="en-US" sz="1500" dirty="0">
                <a:latin typeface="Arial Unicode MS"/>
              </a:rPr>
            </a:br>
            <a:r>
              <a:rPr lang="en-US" altLang="en-US" sz="1500" dirty="0" err="1">
                <a:latin typeface="Arial Unicode MS"/>
              </a:rPr>
              <a:t>saveFibonacciInMemory</a:t>
            </a:r>
            <a:r>
              <a:rPr lang="en-US" altLang="en-US" sz="1500" dirty="0">
                <a:latin typeface="Arial Unicode MS"/>
              </a:rPr>
              <a:t>(10, fibonacci10)</a:t>
            </a:r>
            <a:br>
              <a:rPr lang="en-US" altLang="en-US" sz="1500" dirty="0">
                <a:latin typeface="Arial Unicode MS"/>
              </a:rPr>
            </a:br>
            <a:r>
              <a:rPr lang="en-US" altLang="en-US" sz="1500" dirty="0">
                <a:latin typeface="Arial Unicode MS"/>
              </a:rPr>
              <a:t>}</a:t>
            </a:r>
          </a:p>
          <a:p>
            <a:pPr marL="0" indent="0" defTabSz="685800" eaLnBrk="0" fontAlgn="base" hangingPunct="0">
              <a:spcBef>
                <a:spcPct val="0"/>
              </a:spcBef>
              <a:spcAft>
                <a:spcPct val="0"/>
              </a:spcAft>
              <a:buClrTx/>
              <a:buSzTx/>
              <a:buNone/>
            </a:pPr>
            <a:endParaRPr lang="en-US" altLang="en-US" sz="1500" dirty="0">
              <a:latin typeface="Arial Unicode MS"/>
            </a:endParaRPr>
          </a:p>
          <a:p>
            <a:pPr marL="0" indent="0" defTabSz="685800" eaLnBrk="0" fontAlgn="base" hangingPunct="0">
              <a:spcBef>
                <a:spcPct val="0"/>
              </a:spcBef>
              <a:spcAft>
                <a:spcPct val="0"/>
              </a:spcAft>
              <a:buClrTx/>
              <a:buSzTx/>
              <a:buNone/>
            </a:pPr>
            <a:r>
              <a:rPr lang="en-US" altLang="en-US" sz="1500" dirty="0">
                <a:latin typeface="Arial Unicode MS"/>
              </a:rPr>
              <a:t>private fun </a:t>
            </a:r>
            <a:r>
              <a:rPr lang="en-US" altLang="en-US" sz="1500" dirty="0" err="1">
                <a:latin typeface="Arial Unicode MS"/>
              </a:rPr>
              <a:t>synchronousFibonacci</a:t>
            </a:r>
            <a:r>
              <a:rPr lang="en-US" altLang="en-US" sz="1500" dirty="0">
                <a:latin typeface="Arial Unicode MS"/>
              </a:rPr>
              <a:t>(n: Long): Long { /* ... */ }</a:t>
            </a:r>
            <a:r>
              <a:rPr lang="en-US" altLang="en-US" sz="1500" dirty="0"/>
              <a:t> </a:t>
            </a:r>
            <a:endParaRPr lang="en-US" altLang="en-US" sz="1500" dirty="0">
              <a:latin typeface="Arial" panose="020B0604020202020204" pitchFamily="34" charset="0"/>
            </a:endParaRPr>
          </a:p>
        </p:txBody>
      </p:sp>
      <p:sp>
        <p:nvSpPr>
          <p:cNvPr id="8" name="Rectangle 4">
            <a:extLst>
              <a:ext uri="{FF2B5EF4-FFF2-40B4-BE49-F238E27FC236}">
                <a16:creationId xmlns:a16="http://schemas.microsoft.com/office/drawing/2014/main" id="{D4E3B649-1119-49B5-8C48-1671D2457671}"/>
              </a:ext>
            </a:extLst>
          </p:cNvPr>
          <p:cNvSpPr>
            <a:spLocks noChangeArrowheads="1"/>
          </p:cNvSpPr>
          <p:nvPr/>
        </p:nvSpPr>
        <p:spPr bwMode="auto">
          <a:xfrm>
            <a:off x="387928" y="2901199"/>
            <a:ext cx="7758545"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panose="020B0604020202020204" pitchFamily="34" charset="0"/>
              </a:rPr>
              <a:t>The above coroutine’s block of code, that performs a synchronous and blocking </a:t>
            </a:r>
            <a:r>
              <a:rPr lang="en-US" altLang="en-US" sz="1350" dirty="0" err="1">
                <a:latin typeface="Arial" panose="020B0604020202020204" pitchFamily="34" charset="0"/>
              </a:rPr>
              <a:t>fibonacci</a:t>
            </a:r>
            <a:r>
              <a:rPr lang="en-US" altLang="en-US" sz="1350" dirty="0">
                <a:latin typeface="Arial" panose="020B0604020202020204" pitchFamily="34" charset="0"/>
              </a:rPr>
              <a:t> calculation and saves it to memory</a:t>
            </a:r>
            <a:r>
              <a:rPr lang="en-US" altLang="en-US" sz="600" dirty="0"/>
              <a:t>, </a:t>
            </a:r>
            <a:r>
              <a:rPr lang="en-US" altLang="en-US" sz="1350" dirty="0">
                <a:latin typeface="Arial" panose="020B0604020202020204" pitchFamily="34" charset="0"/>
              </a:rPr>
              <a:t>gets dispatched and scheduled for execution in a thread pool managed by the coroutines library, the one configured for </a:t>
            </a:r>
            <a:r>
              <a:rPr lang="en-US" altLang="en-US" sz="750" dirty="0" err="1">
                <a:latin typeface="Arial Unicode MS"/>
              </a:rPr>
              <a:t>Dispatchers.Default</a:t>
            </a:r>
            <a:r>
              <a:rPr lang="en-US" altLang="en-US" sz="600" dirty="0"/>
              <a:t>. </a:t>
            </a:r>
            <a:r>
              <a:rPr lang="en-US" altLang="en-US" sz="1350" dirty="0">
                <a:latin typeface="Arial" panose="020B0604020202020204" pitchFamily="34" charset="0"/>
              </a:rPr>
              <a:t>The code will be executed in a thread of the thread pool at some time in the future depending on the thread pool’s policies.</a:t>
            </a:r>
          </a:p>
          <a:p>
            <a:pPr defTabSz="685800" eaLnBrk="0" fontAlgn="base" hangingPunct="0">
              <a:spcBef>
                <a:spcPct val="0"/>
              </a:spcBef>
              <a:spcAft>
                <a:spcPct val="0"/>
              </a:spcAft>
            </a:pPr>
            <a:r>
              <a:rPr lang="en-US" altLang="en-US" sz="1350" dirty="0">
                <a:latin typeface="Arial" panose="020B0604020202020204" pitchFamily="34" charset="0"/>
              </a:rPr>
              <a:t>Note that the code above executes in one thread because it doesn’t suspend. It’s possible for one coroutine to be executed in different threads if the execution is moved to a different dispatcher, or if the block contains code that may yield/suspend in a dispatcher that uses a thread pool.</a:t>
            </a:r>
          </a:p>
        </p:txBody>
      </p:sp>
    </p:spTree>
    <p:extLst>
      <p:ext uri="{BB962C8B-B14F-4D97-AF65-F5344CB8AC3E}">
        <p14:creationId xmlns:p14="http://schemas.microsoft.com/office/powerpoint/2010/main" val="4037159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fontScale="85000" lnSpcReduction="20000"/>
          </a:bodyPr>
          <a:lstStyle/>
          <a:p>
            <a:pPr marL="109855" indent="0" algn="just" hangingPunct="0">
              <a:buNone/>
            </a:pPr>
            <a:r>
              <a:rPr lang="en-IN" sz="3200" b="1" u="sng" dirty="0"/>
              <a:t>Subprogram and Control Abstraction </a:t>
            </a:r>
          </a:p>
          <a:p>
            <a:pPr algn="just" hangingPunct="0"/>
            <a:r>
              <a:rPr lang="en-IN" sz="3200" dirty="0"/>
              <a:t>Calling Sequence, Access to local variables, Static link, non-local references, Caller and </a:t>
            </a:r>
            <a:r>
              <a:rPr lang="en-IN" sz="3200" dirty="0" err="1"/>
              <a:t>callee</a:t>
            </a:r>
            <a:r>
              <a:rPr lang="en-IN" sz="3200" dirty="0"/>
              <a:t> responsibilities, Register windows, inline function calls, Parameter passing, Special-Purpose parameters, Generic Subroutines and Modules, Exception Handling, Implementation of Exceptions, </a:t>
            </a:r>
            <a:r>
              <a:rPr lang="en-IN" sz="3200" dirty="0" err="1"/>
              <a:t>Coroutines</a:t>
            </a:r>
            <a:r>
              <a:rPr lang="en-IN" sz="3200" dirty="0"/>
              <a:t>, Event handling.</a:t>
            </a:r>
          </a:p>
          <a:p>
            <a:pPr algn="just" hangingPunct="0"/>
            <a:endParaRPr lang="en-IN" sz="3200" b="1" u="sng" dirty="0"/>
          </a:p>
          <a:p>
            <a:pPr marL="109855" indent="0" algn="just" hangingPunct="0">
              <a:buNone/>
            </a:pPr>
            <a:r>
              <a:rPr lang="en-IN" sz="3200" b="1" u="sng" dirty="0"/>
              <a:t>Data Abstraction and Object Orientation</a:t>
            </a:r>
            <a:endParaRPr lang="en-IN" sz="3200" dirty="0"/>
          </a:p>
          <a:p>
            <a:pPr algn="just" hangingPunct="0"/>
            <a:r>
              <a:rPr lang="en-IN" sz="3200" dirty="0"/>
              <a:t>Classes, Constructors and Destructors, Implementation issues, Operator Overloading, Templates, Implementation issues for Generic Templates, Representation of an object, Inheritance, Protected </a:t>
            </a:r>
            <a:r>
              <a:rPr lang="en-IN" sz="3200" dirty="0" err="1"/>
              <a:t>Specifier</a:t>
            </a:r>
            <a:r>
              <a:rPr lang="en-IN" sz="3200" dirty="0"/>
              <a:t>, Dynamic method binding and its implementation, Abstract Classes, Multiple Inheritance.</a:t>
            </a:r>
          </a:p>
          <a:p>
            <a:pPr algn="just"/>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2" name="Title 1"/>
          <p:cNvSpPr>
            <a:spLocks noGrp="1"/>
          </p:cNvSpPr>
          <p:nvPr>
            <p:ph type="title"/>
          </p:nvPr>
        </p:nvSpPr>
        <p:spPr>
          <a:xfrm>
            <a:off x="143352" y="-61216"/>
            <a:ext cx="8763000" cy="823215"/>
          </a:xfrm>
        </p:spPr>
        <p:txBody>
          <a:bodyPr>
            <a:noAutofit/>
          </a:bodyPr>
          <a:lstStyle/>
          <a:p>
            <a:pPr hangingPunct="0"/>
            <a:r>
              <a:rPr lang="en-IN" sz="2400" u="sng" dirty="0"/>
              <a:t>Section-III </a:t>
            </a:r>
            <a:r>
              <a:rPr lang="en-IN" sz="2400" i="1" u="sng" dirty="0"/>
              <a:t>(Weightage - 35%)</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598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4F27835-A842-4CD2-8EF2-E4C47F42066C}"/>
              </a:ext>
            </a:extLst>
          </p:cNvPr>
          <p:cNvSpPr>
            <a:spLocks noGrp="1" noChangeArrowheads="1"/>
          </p:cNvSpPr>
          <p:nvPr>
            <p:ph idx="1"/>
          </p:nvPr>
        </p:nvSpPr>
        <p:spPr bwMode="auto">
          <a:xfrm>
            <a:off x="656359" y="1976615"/>
            <a:ext cx="7922682" cy="11772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200" dirty="0">
                <a:latin typeface="Arial Unicode MS"/>
              </a:rPr>
              <a:t>// Create a thread pool of 4 threads</a:t>
            </a:r>
            <a:br>
              <a:rPr lang="en-US" altLang="en-US" sz="1200" dirty="0">
                <a:latin typeface="Arial Unicode MS"/>
              </a:rPr>
            </a:br>
            <a:r>
              <a:rPr lang="en-US" altLang="en-US" sz="1200" dirty="0" err="1">
                <a:latin typeface="Arial Unicode MS"/>
              </a:rPr>
              <a:t>val</a:t>
            </a:r>
            <a:r>
              <a:rPr lang="en-US" altLang="en-US" sz="1200" dirty="0">
                <a:latin typeface="Arial Unicode MS"/>
              </a:rPr>
              <a:t> </a:t>
            </a:r>
            <a:r>
              <a:rPr lang="en-US" altLang="en-US" sz="1200" dirty="0" err="1">
                <a:latin typeface="Arial Unicode MS"/>
              </a:rPr>
              <a:t>executorService</a:t>
            </a:r>
            <a:r>
              <a:rPr lang="en-US" altLang="en-US" sz="1200" dirty="0">
                <a:latin typeface="Arial Unicode MS"/>
              </a:rPr>
              <a:t> = </a:t>
            </a:r>
            <a:r>
              <a:rPr lang="en-US" altLang="en-US" sz="1200" dirty="0" err="1">
                <a:latin typeface="Arial Unicode MS"/>
              </a:rPr>
              <a:t>Executors.newFixedThreadPool</a:t>
            </a:r>
            <a:r>
              <a:rPr lang="en-US" altLang="en-US" sz="1200" dirty="0">
                <a:latin typeface="Arial Unicode MS"/>
              </a:rPr>
              <a:t>(4)// Schedule and execute this code in one of those threads</a:t>
            </a:r>
            <a:br>
              <a:rPr lang="en-US" altLang="en-US" sz="1200" dirty="0">
                <a:latin typeface="Arial Unicode MS"/>
              </a:rPr>
            </a:br>
            <a:r>
              <a:rPr lang="en-US" altLang="en-US" sz="1200" dirty="0" err="1">
                <a:latin typeface="Arial Unicode MS"/>
              </a:rPr>
              <a:t>executorService.execute</a:t>
            </a:r>
            <a:r>
              <a:rPr lang="en-US" altLang="en-US" sz="1200" dirty="0">
                <a:latin typeface="Arial Unicode MS"/>
              </a:rPr>
              <a:t> {</a:t>
            </a:r>
            <a:br>
              <a:rPr lang="en-US" altLang="en-US" sz="1200" dirty="0">
                <a:latin typeface="Arial Unicode MS"/>
              </a:rPr>
            </a:br>
            <a:r>
              <a:rPr lang="en-US" altLang="en-US" sz="1200" dirty="0" err="1">
                <a:latin typeface="Arial Unicode MS"/>
              </a:rPr>
              <a:t>val</a:t>
            </a:r>
            <a:r>
              <a:rPr lang="en-US" altLang="en-US" sz="1200" dirty="0">
                <a:latin typeface="Arial Unicode MS"/>
              </a:rPr>
              <a:t> fibonacci10 = </a:t>
            </a:r>
            <a:r>
              <a:rPr lang="en-US" altLang="en-US" sz="1200" dirty="0" err="1">
                <a:latin typeface="Arial Unicode MS"/>
              </a:rPr>
              <a:t>synchronousFibonacci</a:t>
            </a:r>
            <a:r>
              <a:rPr lang="en-US" altLang="en-US" sz="1200" dirty="0">
                <a:latin typeface="Arial Unicode MS"/>
              </a:rPr>
              <a:t>(10)</a:t>
            </a:r>
            <a:br>
              <a:rPr lang="en-US" altLang="en-US" sz="1200" dirty="0">
                <a:latin typeface="Arial Unicode MS"/>
              </a:rPr>
            </a:br>
            <a:r>
              <a:rPr lang="en-US" altLang="en-US" sz="1200" dirty="0" err="1">
                <a:latin typeface="Arial Unicode MS"/>
              </a:rPr>
              <a:t>saveFibonacciInMemory</a:t>
            </a:r>
            <a:r>
              <a:rPr lang="en-US" altLang="en-US" sz="1200" dirty="0">
                <a:latin typeface="Arial Unicode MS"/>
              </a:rPr>
              <a:t>(10, fibonacci10)</a:t>
            </a:r>
            <a:br>
              <a:rPr lang="en-US" altLang="en-US" sz="1200" dirty="0">
                <a:latin typeface="Arial Unicode MS"/>
              </a:rPr>
            </a:br>
            <a:r>
              <a:rPr lang="en-US" altLang="en-US" sz="1200" dirty="0">
                <a:latin typeface="Arial Unicode MS"/>
              </a:rPr>
              <a:t>}</a:t>
            </a:r>
            <a:r>
              <a:rPr lang="en-US" altLang="en-US" sz="1200" dirty="0"/>
              <a:t> </a:t>
            </a:r>
            <a:endParaRPr lang="en-US" altLang="en-US" sz="1200" dirty="0">
              <a:latin typeface="Arial" panose="020B0604020202020204" pitchFamily="34" charset="0"/>
            </a:endParaRPr>
          </a:p>
        </p:txBody>
      </p:sp>
      <p:sp>
        <p:nvSpPr>
          <p:cNvPr id="6" name="TextBox 5">
            <a:extLst>
              <a:ext uri="{FF2B5EF4-FFF2-40B4-BE49-F238E27FC236}">
                <a16:creationId xmlns:a16="http://schemas.microsoft.com/office/drawing/2014/main" id="{5C844ADA-E285-445C-BEF6-DC7293CA63B3}"/>
              </a:ext>
            </a:extLst>
          </p:cNvPr>
          <p:cNvSpPr txBox="1"/>
          <p:nvPr/>
        </p:nvSpPr>
        <p:spPr>
          <a:xfrm>
            <a:off x="656359" y="3153860"/>
            <a:ext cx="4572000" cy="1962076"/>
          </a:xfrm>
          <a:prstGeom prst="rect">
            <a:avLst/>
          </a:prstGeom>
          <a:noFill/>
        </p:spPr>
        <p:txBody>
          <a:bodyPr wrap="square">
            <a:spAutoFit/>
          </a:bodyPr>
          <a:lstStyle/>
          <a:p>
            <a:endParaRPr lang="en-US" sz="1350" dirty="0"/>
          </a:p>
          <a:p>
            <a:r>
              <a:rPr lang="en-US" sz="1350" dirty="0"/>
              <a:t>While doing things on your own managing thread pools manually is possible, </a:t>
            </a:r>
            <a:r>
              <a:rPr lang="en-US" sz="1350" b="1" dirty="0"/>
              <a:t>coroutines is the recommended solution for asynchronous programming on Android</a:t>
            </a:r>
            <a:r>
              <a:rPr lang="en-US" sz="1350" dirty="0"/>
              <a:t> due to the built-in cancellation support, easier error handling, </a:t>
            </a:r>
            <a:r>
              <a:rPr lang="en-US" sz="1350" i="1" dirty="0"/>
              <a:t>structured concurrency</a:t>
            </a:r>
            <a:r>
              <a:rPr lang="en-US" sz="1350" dirty="0"/>
              <a:t> which reduces the likelihood of memory leaks, and its integration with Jetpack libraries.</a:t>
            </a:r>
            <a:endParaRPr lang="en-IN" sz="1350" dirty="0"/>
          </a:p>
        </p:txBody>
      </p:sp>
      <p:sp>
        <p:nvSpPr>
          <p:cNvPr id="8" name="TextBox 7">
            <a:extLst>
              <a:ext uri="{FF2B5EF4-FFF2-40B4-BE49-F238E27FC236}">
                <a16:creationId xmlns:a16="http://schemas.microsoft.com/office/drawing/2014/main" id="{70A71BD4-DD67-4122-A8D8-A46805B12A1C}"/>
              </a:ext>
            </a:extLst>
          </p:cNvPr>
          <p:cNvSpPr txBox="1"/>
          <p:nvPr/>
        </p:nvSpPr>
        <p:spPr>
          <a:xfrm>
            <a:off x="484909" y="1241794"/>
            <a:ext cx="7606146" cy="507831"/>
          </a:xfrm>
          <a:prstGeom prst="rect">
            <a:avLst/>
          </a:prstGeom>
          <a:noFill/>
        </p:spPr>
        <p:txBody>
          <a:bodyPr wrap="square">
            <a:spAutoFit/>
          </a:bodyPr>
          <a:lstStyle/>
          <a:p>
            <a:r>
              <a:rPr lang="en-US" sz="1350" dirty="0"/>
              <a:t>Similarly, without coroutines, you could execute the logic above using threads manually as follows:</a:t>
            </a:r>
          </a:p>
        </p:txBody>
      </p:sp>
    </p:spTree>
    <p:extLst>
      <p:ext uri="{BB962C8B-B14F-4D97-AF65-F5344CB8AC3E}">
        <p14:creationId xmlns:p14="http://schemas.microsoft.com/office/powerpoint/2010/main" val="2323407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1728" y="962889"/>
            <a:ext cx="8506691" cy="4565452"/>
          </a:xfrm>
        </p:spPr>
        <p:txBody>
          <a:bodyPr>
            <a:normAutofit/>
          </a:bodyPr>
          <a:lstStyle/>
          <a:p>
            <a:pPr marL="82391" indent="0">
              <a:buNone/>
            </a:pPr>
            <a:r>
              <a:rPr lang="en-IN" b="1" dirty="0">
                <a:latin typeface="Times New Roman" panose="02020603050405020304" pitchFamily="18" charset="0"/>
                <a:cs typeface="Times New Roman" panose="02020603050405020304" pitchFamily="18" charset="0"/>
              </a:rPr>
              <a:t>Stack Allocation for Coroutines </a:t>
            </a:r>
          </a:p>
          <a:p>
            <a:pPr marL="0" indent="0" algn="just">
              <a:buNone/>
            </a:pPr>
            <a:r>
              <a:rPr lang="en-US" dirty="0">
                <a:latin typeface="Times New Roman" panose="02020603050405020304" pitchFamily="18" charset="0"/>
                <a:cs typeface="Times New Roman" panose="02020603050405020304" pitchFamily="18" charset="0"/>
              </a:rPr>
              <a:t>Coroutines cannot share a single stack: their subroutine calls and returns, taken as a whole, do not occur in last-in-first-out order. If each </a:t>
            </a:r>
            <a:r>
              <a:rPr lang="en-US" dirty="0" err="1">
                <a:latin typeface="Times New Roman" panose="02020603050405020304" pitchFamily="18" charset="0"/>
                <a:cs typeface="Times New Roman" panose="02020603050405020304" pitchFamily="18" charset="0"/>
              </a:rPr>
              <a:t>coroutine</a:t>
            </a:r>
            <a:r>
              <a:rPr lang="en-US" dirty="0">
                <a:latin typeface="Times New Roman" panose="02020603050405020304" pitchFamily="18" charset="0"/>
                <a:cs typeface="Times New Roman" panose="02020603050405020304" pitchFamily="18" charset="0"/>
              </a:rPr>
              <a:t> is declared at the outermost level of lexical nesting, then their stacks are entirely disjoint: the only objects they share are global, and thus statically allocated.</a:t>
            </a:r>
            <a:endParaRPr lang="en-IN" dirty="0">
              <a:latin typeface="Times New Roman" panose="02020603050405020304" pitchFamily="18" charset="0"/>
              <a:cs typeface="Times New Roman" panose="02020603050405020304" pitchFamily="18" charset="0"/>
            </a:endParaRPr>
          </a:p>
          <a:p>
            <a:pPr marL="82391" indent="0">
              <a:buNone/>
            </a:pPr>
            <a:endParaRPr lang="en-IN" b="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9" name="Picture 8">
            <a:extLst>
              <a:ext uri="{FF2B5EF4-FFF2-40B4-BE49-F238E27FC236}">
                <a16:creationId xmlns:a16="http://schemas.microsoft.com/office/drawing/2014/main" id="{178595FF-6C0F-4C31-A6EA-6FDE65993825}"/>
              </a:ext>
            </a:extLst>
          </p:cNvPr>
          <p:cNvPicPr>
            <a:picLocks noChangeAspect="1"/>
          </p:cNvPicPr>
          <p:nvPr/>
        </p:nvPicPr>
        <p:blipFill>
          <a:blip r:embed="rId2"/>
          <a:stretch>
            <a:fillRect/>
          </a:stretch>
        </p:blipFill>
        <p:spPr>
          <a:xfrm>
            <a:off x="1843615" y="2632618"/>
            <a:ext cx="5021312" cy="2991895"/>
          </a:xfrm>
          <a:prstGeom prst="rect">
            <a:avLst/>
          </a:prstGeom>
        </p:spPr>
      </p:pic>
    </p:spTree>
    <p:extLst>
      <p:ext uri="{BB962C8B-B14F-4D97-AF65-F5344CB8AC3E}">
        <p14:creationId xmlns:p14="http://schemas.microsoft.com/office/powerpoint/2010/main" val="1125478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The simplest solution is to give each </a:t>
            </a:r>
            <a:r>
              <a:rPr lang="en-US" dirty="0" err="1">
                <a:latin typeface="Times New Roman" panose="02020603050405020304" pitchFamily="18" charset="0"/>
                <a:cs typeface="Times New Roman" panose="02020603050405020304" pitchFamily="18" charset="0"/>
              </a:rPr>
              <a:t>coroutine</a:t>
            </a:r>
            <a:r>
              <a:rPr lang="en-US" dirty="0">
                <a:latin typeface="Times New Roman" panose="02020603050405020304" pitchFamily="18" charset="0"/>
                <a:cs typeface="Times New Roman" panose="02020603050405020304" pitchFamily="18" charset="0"/>
              </a:rPr>
              <a:t> a fixed amount of statically allocated stack space. This approach is adopted, which requires the programmer to specify in Modula-2 the size and location of the stack when initializing a </a:t>
            </a:r>
            <a:r>
              <a:rPr lang="en-US" dirty="0" err="1">
                <a:latin typeface="Times New Roman" panose="02020603050405020304" pitchFamily="18" charset="0"/>
                <a:cs typeface="Times New Roman" panose="02020603050405020304" pitchFamily="18" charset="0"/>
              </a:rPr>
              <a:t>coroutine</a:t>
            </a:r>
            <a:r>
              <a:rPr lang="en-US" dirty="0">
                <a:latin typeface="Times New Roman" panose="02020603050405020304" pitchFamily="18" charset="0"/>
                <a:cs typeface="Times New Roman" panose="02020603050405020304" pitchFamily="18" charset="0"/>
              </a:rPr>
              <a:t>.</a:t>
            </a:r>
          </a:p>
          <a:p>
            <a:pPr algn="just"/>
            <a:r>
              <a:rPr lang="en-US" b="1" dirty="0">
                <a:latin typeface="Times New Roman" panose="02020603050405020304" pitchFamily="18" charset="0"/>
                <a:cs typeface="Times New Roman" panose="02020603050405020304" pitchFamily="18" charset="0"/>
              </a:rPr>
              <a:t>It is a run-time error for the </a:t>
            </a:r>
            <a:r>
              <a:rPr lang="en-US" b="1" dirty="0" err="1">
                <a:latin typeface="Times New Roman" panose="02020603050405020304" pitchFamily="18" charset="0"/>
                <a:cs typeface="Times New Roman" panose="02020603050405020304" pitchFamily="18" charset="0"/>
              </a:rPr>
              <a:t>coroutine</a:t>
            </a:r>
            <a:r>
              <a:rPr lang="en-US" b="1" dirty="0">
                <a:latin typeface="Times New Roman" panose="02020603050405020304" pitchFamily="18" charset="0"/>
                <a:cs typeface="Times New Roman" panose="02020603050405020304" pitchFamily="18" charset="0"/>
              </a:rPr>
              <a:t> to need additional space.</a:t>
            </a:r>
          </a:p>
          <a:p>
            <a:pPr algn="just"/>
            <a:endParaRPr lang="en-US" b="1" i="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If stack frames are allocated from the heap, as they are in most Lisp and </a:t>
            </a:r>
            <a:r>
              <a:rPr lang="en-US" dirty="0" err="1">
                <a:latin typeface="Times New Roman" panose="02020603050405020304" pitchFamily="18" charset="0"/>
                <a:cs typeface="Times New Roman" panose="02020603050405020304" pitchFamily="18" charset="0"/>
              </a:rPr>
              <a:t>Schem</a:t>
            </a:r>
            <a:r>
              <a:rPr lang="en-US" dirty="0">
                <a:latin typeface="Times New Roman" panose="02020603050405020304" pitchFamily="18" charset="0"/>
                <a:cs typeface="Times New Roman" panose="02020603050405020304" pitchFamily="18" charset="0"/>
              </a:rPr>
              <a:t> implementations, </a:t>
            </a:r>
            <a:r>
              <a:rPr lang="en-US" b="1" dirty="0">
                <a:latin typeface="Times New Roman" panose="02020603050405020304" pitchFamily="18" charset="0"/>
                <a:cs typeface="Times New Roman" panose="02020603050405020304" pitchFamily="18" charset="0"/>
              </a:rPr>
              <a:t>then the problems of overflow and internal fragmentation are avoided. </a:t>
            </a:r>
            <a:r>
              <a:rPr lang="en-US" dirty="0">
                <a:latin typeface="Times New Roman" panose="02020603050405020304" pitchFamily="18" charset="0"/>
                <a:cs typeface="Times New Roman" panose="02020603050405020304" pitchFamily="18" charset="0"/>
              </a:rPr>
              <a:t>At the same time, the overhead of each subroutine call is significantly </a:t>
            </a:r>
            <a:r>
              <a:rPr lang="en-IN" dirty="0">
                <a:latin typeface="Times New Roman" panose="02020603050405020304" pitchFamily="18" charset="0"/>
                <a:cs typeface="Times New Roman" panose="02020603050405020304" pitchFamily="18" charset="0"/>
              </a:rPr>
              <a:t>increased</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917525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92500" lnSpcReduction="20000"/>
          </a:bodyPr>
          <a:lstStyle/>
          <a:p>
            <a:pPr marL="82391" indent="0" algn="just">
              <a:buNone/>
            </a:pPr>
            <a:r>
              <a:rPr lang="en-IN" b="1" dirty="0"/>
              <a:t>Events</a:t>
            </a:r>
          </a:p>
          <a:p>
            <a:pPr algn="just"/>
            <a:r>
              <a:rPr lang="en-US" dirty="0">
                <a:latin typeface="Times New Roman" panose="02020603050405020304" pitchFamily="18" charset="0"/>
                <a:cs typeface="Times New Roman" panose="02020603050405020304" pitchFamily="18" charset="0"/>
              </a:rPr>
              <a:t>An event is something to which a running program (a process) needs to respond, but which occurs outside the program, at an unpredictable time. </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most common events are inputs to a graphical user interface (GUI) system: keystrokes, mouse motions, button clicks. They may also be network operations or other asynchronous I/O activity: the arrival of a message, the completion of a previously </a:t>
            </a:r>
            <a:r>
              <a:rPr lang="en-IN" dirty="0">
                <a:latin typeface="Times New Roman" panose="02020603050405020304" pitchFamily="18" charset="0"/>
                <a:cs typeface="Times New Roman" panose="02020603050405020304" pitchFamily="18" charset="0"/>
              </a:rPr>
              <a:t>requested disk operation.</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1226690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85000" lnSpcReduction="20000"/>
          </a:bodyPr>
          <a:lstStyle/>
          <a:p>
            <a:pPr algn="just"/>
            <a:r>
              <a:rPr lang="en-US" dirty="0">
                <a:latin typeface="Times New Roman" panose="02020603050405020304" pitchFamily="18" charset="0"/>
                <a:cs typeface="Times New Roman" panose="02020603050405020304" pitchFamily="18" charset="0"/>
              </a:rPr>
              <a:t>We assumed that a program looking for input will request it explicitly, and will wait if it isn’t yet available. This sort of </a:t>
            </a:r>
            <a:r>
              <a:rPr lang="en-US" b="1" i="1" dirty="0">
                <a:latin typeface="Times New Roman" panose="02020603050405020304" pitchFamily="18" charset="0"/>
                <a:cs typeface="Times New Roman" panose="02020603050405020304" pitchFamily="18" charset="0"/>
              </a:rPr>
              <a:t>synchronous</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 specified time) and </a:t>
            </a:r>
            <a:r>
              <a:rPr lang="en-US" b="1" i="1" dirty="0">
                <a:latin typeface="Times New Roman" panose="02020603050405020304" pitchFamily="18" charset="0"/>
                <a:cs typeface="Times New Roman" panose="02020603050405020304" pitchFamily="18" charset="0"/>
              </a:rPr>
              <a:t>blocking</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(potentially wait-inducing) input is generally not acceptable for modern applications with graphical interfaces.</a:t>
            </a:r>
          </a:p>
          <a:p>
            <a:pPr algn="just"/>
            <a:endParaRPr lang="en-US" b="1" i="1"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Instead, the programmer usually </a:t>
            </a:r>
            <a:r>
              <a:rPr lang="en-US" dirty="0">
                <a:latin typeface="Times New Roman" panose="02020603050405020304" pitchFamily="18" charset="0"/>
                <a:cs typeface="Times New Roman" panose="02020603050405020304" pitchFamily="18" charset="0"/>
              </a:rPr>
              <a:t>wants a handler—a special subroutine—to be invoked when a given event occurs. Handlers are sometimes known as callback functions, because the run-time system calls back into the main program instead of being called from it. In an object oriented language, the callback function may be a method of some handler object, rather than a static subroutine.</a:t>
            </a: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634857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92500" lnSpcReduction="10000"/>
          </a:bodyPr>
          <a:lstStyle/>
          <a:p>
            <a:pPr marL="82391" indent="0" algn="just">
              <a:buNone/>
            </a:pPr>
            <a:r>
              <a:rPr lang="en-IN" b="1" dirty="0">
                <a:solidFill>
                  <a:srgbClr val="FF0000"/>
                </a:solidFill>
              </a:rPr>
              <a:t>Sequential Handlers</a:t>
            </a:r>
          </a:p>
          <a:p>
            <a:pPr algn="just"/>
            <a:r>
              <a:rPr lang="en-US" dirty="0">
                <a:latin typeface="Times New Roman" panose="02020603050405020304" pitchFamily="18" charset="0"/>
                <a:cs typeface="Times New Roman" panose="02020603050405020304" pitchFamily="18" charset="0"/>
              </a:rPr>
              <a:t>Traditionally, event handlers were implemented in sequential programming languages as “spontaneous” subroutine calls, typically using a mechanism defined and implemented by the operating system.</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At the hardware level, asynchronous device activity during P’s execution will trigger an interrupt mechanism that saves P’s registers, switches to a different stack, and jumps to a predefined address in the OS kernel.</a:t>
            </a: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223915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lgn="just">
              <a:buNone/>
            </a:pPr>
            <a:r>
              <a:rPr lang="en-IN" dirty="0">
                <a:latin typeface="Times New Roman" panose="02020603050405020304" pitchFamily="18" charset="0"/>
                <a:cs typeface="Times New Roman" panose="02020603050405020304" pitchFamily="18" charset="0"/>
              </a:rPr>
              <a:t>Records</a:t>
            </a:r>
            <a:endParaRPr lang="en-IN" b="1" i="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170504" y="1392072"/>
            <a:ext cx="6517171" cy="4399094"/>
          </a:xfrm>
          <a:prstGeom prst="rect">
            <a:avLst/>
          </a:prstGeom>
        </p:spPr>
      </p:pic>
    </p:spTree>
    <p:extLst>
      <p:ext uri="{BB962C8B-B14F-4D97-AF65-F5344CB8AC3E}">
        <p14:creationId xmlns:p14="http://schemas.microsoft.com/office/powerpoint/2010/main" val="814009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92500" lnSpcReduction="20000"/>
          </a:bodyPr>
          <a:lstStyle/>
          <a:p>
            <a:pPr algn="just"/>
            <a:r>
              <a:rPr lang="en-IN" dirty="0">
                <a:latin typeface="Times New Roman" panose="02020603050405020304" pitchFamily="18" charset="0"/>
                <a:cs typeface="Times New Roman" panose="02020603050405020304" pitchFamily="18" charset="0"/>
              </a:rPr>
              <a:t>The language run-time </a:t>
            </a:r>
            <a:r>
              <a:rPr lang="en-US" dirty="0">
                <a:latin typeface="Times New Roman" panose="02020603050405020304" pitchFamily="18" charset="0"/>
                <a:cs typeface="Times New Roman" panose="02020603050405020304" pitchFamily="18" charset="0"/>
              </a:rPr>
              <a:t>library contains a block of code known as the </a:t>
            </a:r>
            <a:r>
              <a:rPr lang="en-US" b="1" i="1" dirty="0">
                <a:latin typeface="Times New Roman" panose="02020603050405020304" pitchFamily="18" charset="0"/>
                <a:cs typeface="Times New Roman" panose="02020603050405020304" pitchFamily="18" charset="0"/>
              </a:rPr>
              <a:t>signal trampoline</a:t>
            </a:r>
            <a:r>
              <a:rPr lang="en-US" dirty="0">
                <a:latin typeface="Times New Roman" panose="02020603050405020304" pitchFamily="18" charset="0"/>
                <a:cs typeface="Times New Roman" panose="02020603050405020304" pitchFamily="18" charset="0"/>
              </a:rPr>
              <a:t>. It also includes a buffer writable by the kernel and readable by the runtime.</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Before delivering a </a:t>
            </a:r>
            <a:r>
              <a:rPr lang="en-US" dirty="0">
                <a:latin typeface="Times New Roman" panose="02020603050405020304" pitchFamily="18" charset="0"/>
                <a:cs typeface="Times New Roman" panose="02020603050405020304" pitchFamily="18" charset="0"/>
              </a:rPr>
              <a:t>signal, the kernel places the saved state of </a:t>
            </a:r>
            <a:r>
              <a:rPr lang="en-US" i="1" dirty="0">
                <a:latin typeface="Times New Roman" panose="02020603050405020304" pitchFamily="18" charset="0"/>
                <a:cs typeface="Times New Roman" panose="02020603050405020304" pitchFamily="18" charset="0"/>
              </a:rPr>
              <a:t>P </a:t>
            </a:r>
            <a:r>
              <a:rPr lang="en-US" dirty="0">
                <a:latin typeface="Times New Roman" panose="02020603050405020304" pitchFamily="18" charset="0"/>
                <a:cs typeface="Times New Roman" panose="02020603050405020304" pitchFamily="18" charset="0"/>
              </a:rPr>
              <a:t>into the shared buffer.</a:t>
            </a:r>
          </a:p>
          <a:p>
            <a:pPr algn="just"/>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It then switches </a:t>
            </a:r>
            <a:r>
              <a:rPr lang="en-US" dirty="0">
                <a:latin typeface="Times New Roman" panose="02020603050405020304" pitchFamily="18" charset="0"/>
                <a:cs typeface="Times New Roman" panose="02020603050405020304" pitchFamily="18" charset="0"/>
              </a:rPr>
              <a:t>back to </a:t>
            </a:r>
            <a:r>
              <a:rPr lang="en-US" i="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’s user-level stack and jumps into the signal trampoline. The trampoline creates a frame for itself in the stack and then calls the event handler using the </a:t>
            </a:r>
            <a:r>
              <a:rPr lang="en-IN" dirty="0">
                <a:latin typeface="Times New Roman" panose="02020603050405020304" pitchFamily="18" charset="0"/>
                <a:cs typeface="Times New Roman" panose="02020603050405020304" pitchFamily="18" charset="0"/>
              </a:rPr>
              <a:t>normal subroutine calling sequence.</a:t>
            </a: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48662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92500" lnSpcReduction="20000"/>
          </a:bodyPr>
          <a:lstStyle/>
          <a:p>
            <a:pPr algn="just"/>
            <a:r>
              <a:rPr lang="en-US" dirty="0">
                <a:latin typeface="Times New Roman" panose="02020603050405020304" pitchFamily="18" charset="0"/>
                <a:cs typeface="Times New Roman" panose="02020603050405020304" pitchFamily="18" charset="0"/>
              </a:rPr>
              <a:t>When the event handler returns, the trampoline restores state (including all registers) from the buffer written by the kernel, and jumps back into the main program. To avoid recursive events, the kernel typically disables further signals when it jumps to the signal trampoline.</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Immediately before jumping back to the user program, the trampoline performs a kernel call to </a:t>
            </a:r>
            <a:r>
              <a:rPr lang="en-US" dirty="0" err="1">
                <a:latin typeface="Times New Roman" panose="02020603050405020304" pitchFamily="18" charset="0"/>
                <a:cs typeface="Times New Roman" panose="02020603050405020304" pitchFamily="18" charset="0"/>
              </a:rPr>
              <a:t>reenable</a:t>
            </a:r>
            <a:r>
              <a:rPr lang="en-US" dirty="0">
                <a:latin typeface="Times New Roman" panose="02020603050405020304" pitchFamily="18" charset="0"/>
                <a:cs typeface="Times New Roman" panose="02020603050405020304" pitchFamily="18" charset="0"/>
              </a:rPr>
              <a:t> signals. Depending on the details of the operating system, the kernel may buffer some modest number of signals while they are disabled, and deliver them once the handler </a:t>
            </a:r>
            <a:r>
              <a:rPr lang="en-US" dirty="0" err="1">
                <a:latin typeface="Times New Roman" panose="02020603050405020304" pitchFamily="18" charset="0"/>
                <a:cs typeface="Times New Roman" panose="02020603050405020304" pitchFamily="18" charset="0"/>
              </a:rPr>
              <a:t>reenables</a:t>
            </a:r>
            <a:r>
              <a:rPr lang="en-US" dirty="0">
                <a:latin typeface="Times New Roman" panose="02020603050405020304" pitchFamily="18" charset="0"/>
                <a:cs typeface="Times New Roman" panose="02020603050405020304" pitchFamily="18" charset="0"/>
              </a:rPr>
              <a:t> them</a:t>
            </a:r>
            <a:r>
              <a:rPr lang="en-US" dirty="0"/>
              <a:t>.</a:t>
            </a: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r>
              <a:rPr lang="en-IN" sz="2400" u="sng" dirty="0"/>
              <a:t>Subprogram and Control Abstraction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825155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77500" lnSpcReduction="20000"/>
          </a:bodyPr>
          <a:lstStyle/>
          <a:p>
            <a:pPr marL="82391" indent="0" algn="just">
              <a:buNone/>
            </a:pPr>
            <a:r>
              <a:rPr lang="en-IN" b="1" dirty="0">
                <a:solidFill>
                  <a:srgbClr val="FF0000"/>
                </a:solidFill>
              </a:rPr>
              <a:t>Thread-Based Handlers</a:t>
            </a:r>
          </a:p>
          <a:p>
            <a:pPr algn="just"/>
            <a:r>
              <a:rPr lang="en-US" dirty="0">
                <a:latin typeface="Times New Roman" panose="02020603050405020304" pitchFamily="18" charset="0"/>
                <a:cs typeface="Times New Roman" panose="02020603050405020304" pitchFamily="18" charset="0"/>
              </a:rPr>
              <a:t>In modern programming languages and run-time systems, events are often handled by a separate thread of control, rather than by spontaneous subroutine calls.</a:t>
            </a:r>
          </a:p>
          <a:p>
            <a:pPr algn="just"/>
            <a:endParaRPr lang="en-US" b="1" i="1" dirty="0">
              <a:solidFill>
                <a:srgbClr val="FF0000"/>
              </a:solidFill>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With a separate handler </a:t>
            </a:r>
            <a:r>
              <a:rPr lang="en-US" dirty="0">
                <a:latin typeface="Times New Roman" panose="02020603050405020304" pitchFamily="18" charset="0"/>
                <a:cs typeface="Times New Roman" panose="02020603050405020304" pitchFamily="18" charset="0"/>
              </a:rPr>
              <a:t>thread, input can again be synchronous: the handler thread makes a system call to request the next event, and waits for it to occur.</a:t>
            </a:r>
          </a:p>
          <a:p>
            <a:pPr algn="just"/>
            <a:endParaRPr lang="en-US" b="1" i="1" dirty="0">
              <a:solidFill>
                <a:srgbClr val="FF0000"/>
              </a:solidFill>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The main program </a:t>
            </a:r>
            <a:r>
              <a:rPr lang="en-US" dirty="0">
                <a:latin typeface="Times New Roman" panose="02020603050405020304" pitchFamily="18" charset="0"/>
                <a:cs typeface="Times New Roman" panose="02020603050405020304" pitchFamily="18" charset="0"/>
              </a:rPr>
              <a:t>continues to execute. If the program wishes to be able to handle multiple events concurrently, it may create multiple handler threads, each of which calls into the kernel to wait for an event.</a:t>
            </a:r>
            <a:endParaRPr lang="en-IN"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r>
              <a:rPr lang="en-IN" sz="2400" u="sng" dirty="0"/>
              <a:t>Subprogram and Control Abstraction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838553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hangingPunct="0">
              <a:buNone/>
            </a:pPr>
            <a:r>
              <a:rPr lang="en-IN" sz="2800" b="1" u="sng" dirty="0"/>
              <a:t>Subprogram and Control Abstraction </a:t>
            </a:r>
          </a:p>
          <a:p>
            <a:pPr algn="just" hangingPunct="0"/>
            <a:r>
              <a:rPr lang="en-IN" sz="2800" dirty="0"/>
              <a:t>Calling Sequence, Access to local variables, Static link, non-local references, Caller and </a:t>
            </a:r>
            <a:r>
              <a:rPr lang="en-IN" sz="2800" dirty="0" err="1"/>
              <a:t>callee</a:t>
            </a:r>
            <a:r>
              <a:rPr lang="en-IN" sz="2800" dirty="0"/>
              <a:t> responsibilities, Register windows, inline function calls, Parameter passing, Special-Purpose parameters, Generic Subroutines and Modules, Exception Handling, Implementation of Exceptions, </a:t>
            </a:r>
            <a:r>
              <a:rPr lang="en-IN" sz="2800" dirty="0" err="1"/>
              <a:t>Coroutines</a:t>
            </a:r>
            <a:r>
              <a:rPr lang="en-IN" sz="2800" dirty="0"/>
              <a:t>, Event handling.</a:t>
            </a:r>
          </a:p>
          <a:p>
            <a:pPr algn="just" hangingPunct="0"/>
            <a:endParaRPr lang="en-IN" sz="2800" b="1" u="sng" dirty="0"/>
          </a:p>
          <a:p>
            <a:pPr marL="109855" indent="0" algn="just">
              <a:buNone/>
            </a:pPr>
            <a:endParaRPr lang="en-IN" sz="2800" b="1" i="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1126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algn="just"/>
            <a:r>
              <a:rPr lang="en-US" dirty="0">
                <a:latin typeface="Times New Roman" panose="02020603050405020304" pitchFamily="18" charset="0"/>
                <a:cs typeface="Times New Roman" panose="02020603050405020304" pitchFamily="18" charset="0"/>
              </a:rPr>
              <a:t>Many contemporary GUI systems are thread-based. Examples include the OpenGL Utility Toolkit (GLUT), the GNU </a:t>
            </a:r>
            <a:r>
              <a:rPr lang="en-US" dirty="0" err="1">
                <a:latin typeface="Times New Roman" panose="02020603050405020304" pitchFamily="18" charset="0"/>
                <a:cs typeface="Times New Roman" panose="02020603050405020304" pitchFamily="18" charset="0"/>
              </a:rPr>
              <a:t>ImageManipulation</a:t>
            </a:r>
            <a:r>
              <a:rPr lang="en-US" dirty="0">
                <a:latin typeface="Times New Roman" panose="02020603050405020304" pitchFamily="18" charset="0"/>
                <a:cs typeface="Times New Roman" panose="02020603050405020304" pitchFamily="18" charset="0"/>
              </a:rPr>
              <a:t> Program (GIMP) Tool Kit (</a:t>
            </a:r>
            <a:r>
              <a:rPr lang="en-US" dirty="0" err="1">
                <a:latin typeface="Times New Roman" panose="02020603050405020304" pitchFamily="18" charset="0"/>
                <a:cs typeface="Times New Roman" panose="02020603050405020304" pitchFamily="18" charset="0"/>
              </a:rPr>
              <a:t>Gtk</a:t>
            </a:r>
            <a:r>
              <a:rPr lang="en-US" dirty="0">
                <a:latin typeface="Times New Roman" panose="02020603050405020304" pitchFamily="18" charset="0"/>
                <a:cs typeface="Times New Roman" panose="02020603050405020304" pitchFamily="18" charset="0"/>
              </a:rPr>
              <a:t>), the Java Swing </a:t>
            </a:r>
            <a:r>
              <a:rPr lang="en-US" dirty="0" err="1">
                <a:latin typeface="Times New Roman" panose="02020603050405020304" pitchFamily="18" charset="0"/>
                <a:cs typeface="Times New Roman" panose="02020603050405020304" pitchFamily="18" charset="0"/>
              </a:rPr>
              <a:t>library,Windows</a:t>
            </a:r>
            <a:r>
              <a:rPr lang="en-US" dirty="0">
                <a:latin typeface="Times New Roman" panose="02020603050405020304" pitchFamily="18" charset="0"/>
                <a:cs typeface="Times New Roman" panose="02020603050405020304" pitchFamily="18" charset="0"/>
              </a:rPr>
              <a:t> Forms, and the newer .</a:t>
            </a:r>
            <a:r>
              <a:rPr lang="en-US" dirty="0" err="1">
                <a:latin typeface="Times New Roman" panose="02020603050405020304" pitchFamily="18" charset="0"/>
                <a:cs typeface="Times New Roman" panose="02020603050405020304" pitchFamily="18" charset="0"/>
              </a:rPr>
              <a:t>NETWindows</a:t>
            </a:r>
            <a:r>
              <a:rPr lang="en-US" dirty="0">
                <a:latin typeface="Times New Roman" panose="02020603050405020304" pitchFamily="18" charset="0"/>
                <a:cs typeface="Times New Roman" panose="02020603050405020304" pitchFamily="18" charset="0"/>
              </a:rPr>
              <a:t> Presentation Foundation (WPF).</a:t>
            </a:r>
          </a:p>
          <a:p>
            <a:pPr marL="82391" indent="0" algn="just">
              <a:buNone/>
            </a:pPr>
            <a:r>
              <a:rPr lang="en-IN" b="1" dirty="0">
                <a:latin typeface="Times New Roman" panose="02020603050405020304" pitchFamily="18" charset="0"/>
                <a:cs typeface="Times New Roman" panose="02020603050405020304" pitchFamily="18" charset="0"/>
              </a:rPr>
              <a:t>An event handler in C#</a:t>
            </a: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r>
              <a:rPr lang="en-IN" sz="2400" u="sng" dirty="0"/>
              <a:t>Subprogram and Control Abstraction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314451" y="3627576"/>
            <a:ext cx="6643403" cy="1541664"/>
          </a:xfrm>
          <a:prstGeom prst="rect">
            <a:avLst/>
          </a:prstGeom>
        </p:spPr>
      </p:pic>
    </p:spTree>
    <p:extLst>
      <p:ext uri="{BB962C8B-B14F-4D97-AF65-F5344CB8AC3E}">
        <p14:creationId xmlns:p14="http://schemas.microsoft.com/office/powerpoint/2010/main" val="1474208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fontScale="92500" lnSpcReduction="10000"/>
          </a:bodyPr>
          <a:lstStyle/>
          <a:p>
            <a:pPr marL="82391" indent="0" algn="just" hangingPunct="0">
              <a:buNone/>
            </a:pPr>
            <a:r>
              <a:rPr lang="en-IN" u="sng" dirty="0">
                <a:latin typeface="Times New Roman" panose="02020603050405020304" pitchFamily="18" charset="0"/>
                <a:cs typeface="Times New Roman" panose="02020603050405020304" pitchFamily="18" charset="0"/>
              </a:rPr>
              <a:t>Section-III </a:t>
            </a:r>
            <a:r>
              <a:rPr lang="en-IN" i="1" u="sng" dirty="0">
                <a:latin typeface="Times New Roman" panose="02020603050405020304" pitchFamily="18" charset="0"/>
                <a:cs typeface="Times New Roman" panose="02020603050405020304" pitchFamily="18" charset="0"/>
              </a:rPr>
              <a:t>(Weightage - 35%): </a:t>
            </a:r>
          </a:p>
          <a:p>
            <a:pPr marL="82391" indent="0" algn="just" hangingPunct="0">
              <a:buNone/>
            </a:pPr>
            <a:r>
              <a:rPr lang="en-IN" b="1" u="sng" dirty="0"/>
              <a:t>Data Abstraction and Object Orientation </a:t>
            </a:r>
          </a:p>
          <a:p>
            <a:pPr marL="82391" indent="0" algn="just" hangingPunct="0">
              <a:buNone/>
            </a:pPr>
            <a:r>
              <a:rPr lang="en-IN" sz="2100" dirty="0">
                <a:solidFill>
                  <a:srgbClr val="FF0000"/>
                </a:solidFill>
              </a:rPr>
              <a:t>Classes, Constructors and Destructors, Implementation issues</a:t>
            </a:r>
            <a:r>
              <a:rPr lang="en-IN" sz="2100" dirty="0"/>
              <a:t>, Operator Overloading</a:t>
            </a:r>
            <a:r>
              <a:rPr lang="en-IN" sz="2100" b="1" dirty="0">
                <a:solidFill>
                  <a:srgbClr val="FF0000"/>
                </a:solidFill>
              </a:rPr>
              <a:t>, </a:t>
            </a:r>
            <a:r>
              <a:rPr lang="en-IN" sz="2100" dirty="0"/>
              <a:t>Templates, Implementation issues for Generic Templates, </a:t>
            </a:r>
            <a:r>
              <a:rPr lang="en-IN" sz="2100" dirty="0">
                <a:solidFill>
                  <a:srgbClr val="FF0000"/>
                </a:solidFill>
              </a:rPr>
              <a:t>Representation of an object,</a:t>
            </a:r>
            <a:r>
              <a:rPr lang="en-IN" sz="2100" dirty="0"/>
              <a:t> </a:t>
            </a:r>
            <a:r>
              <a:rPr lang="en-IN" sz="2100" dirty="0">
                <a:solidFill>
                  <a:srgbClr val="FF0000"/>
                </a:solidFill>
              </a:rPr>
              <a:t>Inheritance, Protected Specifier</a:t>
            </a:r>
            <a:r>
              <a:rPr lang="en-IN" sz="2100" dirty="0"/>
              <a:t>, Dynamic method binding and its implementation, Abstract Classes, </a:t>
            </a:r>
            <a:r>
              <a:rPr lang="en-IN" sz="2100" dirty="0">
                <a:solidFill>
                  <a:srgbClr val="FF0000"/>
                </a:solidFill>
              </a:rPr>
              <a:t>Multiple Inheritance.</a:t>
            </a:r>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r>
              <a:rPr lang="en-IN" b="1" i="1" dirty="0">
                <a:latin typeface="Times New Roman" panose="02020603050405020304" pitchFamily="18" charset="0"/>
                <a:cs typeface="Times New Roman" panose="02020603050405020304" pitchFamily="18" charset="0"/>
              </a:rPr>
              <a:t>Note: Exception handling and Inline function topics are common in both part 1 and part 2 of section 3</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171138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71600"/>
            <a:ext cx="8058150" cy="4565452"/>
          </a:xfrm>
        </p:spPr>
        <p:txBody>
          <a:bodyPr>
            <a:normAutofit/>
          </a:bodyPr>
          <a:lstStyle/>
          <a:p>
            <a:pPr marL="82391" indent="0">
              <a:buNone/>
            </a:pPr>
            <a:r>
              <a:rPr lang="en-US" sz="1800" dirty="0">
                <a:latin typeface="Times New Roman" panose="02020603050405020304" pitchFamily="18" charset="0"/>
                <a:cs typeface="Times New Roman" panose="02020603050405020304" pitchFamily="18" charset="0"/>
              </a:rPr>
              <a:t>Introduction to Abstraction-</a:t>
            </a:r>
          </a:p>
          <a:p>
            <a:pPr marL="82391" indent="0" algn="just">
              <a:buNone/>
            </a:pPr>
            <a:r>
              <a:rPr lang="en-US" sz="1800" dirty="0">
                <a:latin typeface="Times New Roman" panose="02020603050405020304" pitchFamily="18" charset="0"/>
                <a:cs typeface="Times New Roman" panose="02020603050405020304" pitchFamily="18" charset="0"/>
              </a:rPr>
              <a:t>Abstraction is the concept of object-oriented programming that "shows" only essential attributes and "hides" unnecessary information. </a:t>
            </a:r>
          </a:p>
          <a:p>
            <a:pPr marL="82391" indent="0" algn="just">
              <a:buNone/>
            </a:pPr>
            <a:r>
              <a:rPr lang="en-US" sz="1800" dirty="0">
                <a:latin typeface="Times New Roman" panose="02020603050405020304" pitchFamily="18" charset="0"/>
                <a:cs typeface="Times New Roman" panose="02020603050405020304" pitchFamily="18" charset="0"/>
              </a:rPr>
              <a:t>Abstraction is selecting data from a larger pool to show only relevant details of the object to the user. </a:t>
            </a:r>
          </a:p>
          <a:p>
            <a:pPr marL="82391" indent="0" algn="just">
              <a:buNone/>
            </a:pPr>
            <a:r>
              <a:rPr lang="en-US" sz="1800" dirty="0">
                <a:latin typeface="Times New Roman" panose="02020603050405020304" pitchFamily="18" charset="0"/>
                <a:cs typeface="Times New Roman" panose="02020603050405020304" pitchFamily="18" charset="0"/>
              </a:rPr>
              <a:t>Data abstraction refers to providing only essential information about the data to the outside world, hiding the background details or implementation. </a:t>
            </a:r>
          </a:p>
          <a:p>
            <a:pPr marL="82391" indent="0" algn="just">
              <a:buNone/>
            </a:pPr>
            <a:endParaRPr lang="en-US" sz="1800" dirty="0">
              <a:latin typeface="Times New Roman" panose="02020603050405020304" pitchFamily="18" charset="0"/>
              <a:cs typeface="Times New Roman" panose="02020603050405020304" pitchFamily="18" charset="0"/>
            </a:endParaRPr>
          </a:p>
          <a:p>
            <a:pPr marL="82391" indent="0" algn="just">
              <a:buNone/>
            </a:pPr>
            <a:r>
              <a:rPr lang="en-US" sz="1800" dirty="0">
                <a:latin typeface="Times New Roman" panose="02020603050405020304" pitchFamily="18" charset="0"/>
                <a:cs typeface="Times New Roman" panose="02020603050405020304" pitchFamily="18" charset="0"/>
              </a:rPr>
              <a:t>e.g.</a:t>
            </a:r>
          </a:p>
          <a:p>
            <a:pPr marL="82391" indent="0" algn="just">
              <a:buNone/>
            </a:pPr>
            <a:endParaRPr lang="en-IN"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2084012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364" y="1634835"/>
            <a:ext cx="8285018" cy="4043797"/>
          </a:xfrm>
        </p:spPr>
        <p:txBody>
          <a:bodyPr>
            <a:normAutofit lnSpcReduction="10000"/>
          </a:bodyPr>
          <a:lstStyle/>
          <a:p>
            <a:pPr marL="82391" indent="0" algn="just">
              <a:buNone/>
            </a:pPr>
            <a:r>
              <a:rPr lang="en-IN" sz="1800" dirty="0">
                <a:latin typeface="Times New Roman" panose="02020603050405020304" pitchFamily="18" charset="0"/>
                <a:cs typeface="Times New Roman" panose="02020603050405020304" pitchFamily="18" charset="0"/>
              </a:rPr>
              <a:t>The </a:t>
            </a:r>
            <a:r>
              <a:rPr lang="en-IN" sz="1800" dirty="0">
                <a:solidFill>
                  <a:srgbClr val="FF0000"/>
                </a:solidFill>
                <a:latin typeface="Times New Roman" panose="02020603050405020304" pitchFamily="18" charset="0"/>
                <a:cs typeface="Times New Roman" panose="02020603050405020304" pitchFamily="18" charset="0"/>
              </a:rPr>
              <a:t>abstraction </a:t>
            </a:r>
            <a:r>
              <a:rPr lang="en-IN" sz="1800" dirty="0">
                <a:latin typeface="Times New Roman" panose="02020603050405020304" pitchFamily="18" charset="0"/>
                <a:cs typeface="Times New Roman" panose="02020603050405020304" pitchFamily="18" charset="0"/>
              </a:rPr>
              <a:t>provided </a:t>
            </a:r>
            <a:r>
              <a:rPr lang="en-US" sz="1800" dirty="0">
                <a:latin typeface="Times New Roman" panose="02020603050405020304" pitchFamily="18" charset="0"/>
                <a:cs typeface="Times New Roman" panose="02020603050405020304" pitchFamily="18" charset="0"/>
              </a:rPr>
              <a:t>by modules and module types has at least three important benefits</a:t>
            </a:r>
          </a:p>
          <a:p>
            <a:pPr algn="just"/>
            <a:r>
              <a:rPr lang="en-US" sz="1800" dirty="0">
                <a:latin typeface="Times New Roman" panose="02020603050405020304" pitchFamily="18" charset="0"/>
                <a:cs typeface="Times New Roman" panose="02020603050405020304" pitchFamily="18" charset="0"/>
              </a:rPr>
              <a:t>It reduces </a:t>
            </a:r>
            <a:r>
              <a:rPr lang="en-US" sz="1800" i="1" dirty="0">
                <a:solidFill>
                  <a:srgbClr val="FF0000"/>
                </a:solidFill>
                <a:latin typeface="Times New Roman" panose="02020603050405020304" pitchFamily="18" charset="0"/>
                <a:cs typeface="Times New Roman" panose="02020603050405020304" pitchFamily="18" charset="0"/>
              </a:rPr>
              <a:t>conceptual load </a:t>
            </a:r>
            <a:r>
              <a:rPr lang="en-US" sz="1800" dirty="0">
                <a:latin typeface="Times New Roman" panose="02020603050405020304" pitchFamily="18" charset="0"/>
                <a:cs typeface="Times New Roman" panose="02020603050405020304" pitchFamily="18" charset="0"/>
              </a:rPr>
              <a:t>by </a:t>
            </a:r>
            <a:r>
              <a:rPr lang="en-US" sz="1800" u="sng" dirty="0">
                <a:latin typeface="Times New Roman" panose="02020603050405020304" pitchFamily="18" charset="0"/>
                <a:cs typeface="Times New Roman" panose="02020603050405020304" pitchFamily="18" charset="0"/>
              </a:rPr>
              <a:t>minimizing the amount of detail </a:t>
            </a:r>
            <a:r>
              <a:rPr lang="en-US" sz="1800" dirty="0">
                <a:latin typeface="Times New Roman" panose="02020603050405020304" pitchFamily="18" charset="0"/>
                <a:cs typeface="Times New Roman" panose="02020603050405020304" pitchFamily="18" charset="0"/>
              </a:rPr>
              <a:t>that the programmer must think about at one time.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It provides </a:t>
            </a:r>
            <a:r>
              <a:rPr lang="en-US" sz="1800" i="1" dirty="0">
                <a:solidFill>
                  <a:srgbClr val="FF0000"/>
                </a:solidFill>
                <a:latin typeface="Times New Roman" panose="02020603050405020304" pitchFamily="18" charset="0"/>
                <a:cs typeface="Times New Roman" panose="02020603050405020304" pitchFamily="18" charset="0"/>
              </a:rPr>
              <a:t>fault containment </a:t>
            </a:r>
            <a:r>
              <a:rPr lang="en-US" sz="1800" dirty="0">
                <a:latin typeface="Times New Roman" panose="02020603050405020304" pitchFamily="18" charset="0"/>
                <a:cs typeface="Times New Roman" panose="02020603050405020304" pitchFamily="18" charset="0"/>
              </a:rPr>
              <a:t>by preventing the programmer from using a program component in inappropriate ways, and by limiting the portion of a program’s text in which a given component can be used, thereby limiting the portion that must be considered when </a:t>
            </a:r>
            <a:r>
              <a:rPr lang="en-US" sz="1800" u="sng" dirty="0">
                <a:latin typeface="Times New Roman" panose="02020603050405020304" pitchFamily="18" charset="0"/>
                <a:cs typeface="Times New Roman" panose="02020603050405020304" pitchFamily="18" charset="0"/>
              </a:rPr>
              <a:t>searching for the cause of a bug.</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It provides a significant </a:t>
            </a:r>
            <a:r>
              <a:rPr lang="en-US" sz="1800" dirty="0">
                <a:solidFill>
                  <a:srgbClr val="FF0000"/>
                </a:solidFill>
                <a:latin typeface="Times New Roman" panose="02020603050405020304" pitchFamily="18" charset="0"/>
                <a:cs typeface="Times New Roman" panose="02020603050405020304" pitchFamily="18" charset="0"/>
              </a:rPr>
              <a:t>degree of independence among program components,</a:t>
            </a:r>
            <a:r>
              <a:rPr lang="en-US" sz="1800" dirty="0">
                <a:latin typeface="Times New Roman" panose="02020603050405020304" pitchFamily="18" charset="0"/>
                <a:cs typeface="Times New Roman" panose="02020603050405020304" pitchFamily="18" charset="0"/>
              </a:rPr>
              <a:t> making it easier to assign their construction to separate individuals, to modify their </a:t>
            </a:r>
            <a:r>
              <a:rPr lang="en-US" sz="1800" u="sng" dirty="0">
                <a:latin typeface="Times New Roman" panose="02020603050405020304" pitchFamily="18" charset="0"/>
                <a:cs typeface="Times New Roman" panose="02020603050405020304" pitchFamily="18" charset="0"/>
              </a:rPr>
              <a:t>internal implementations without changing external code </a:t>
            </a:r>
            <a:r>
              <a:rPr lang="en-US" sz="1800" dirty="0">
                <a:latin typeface="Times New Roman" panose="02020603050405020304" pitchFamily="18" charset="0"/>
                <a:cs typeface="Times New Roman" panose="02020603050405020304" pitchFamily="18" charset="0"/>
              </a:rPr>
              <a:t>that uses them, or to install them in a library where they can be used by other programs.</a:t>
            </a: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2" name="Title 1"/>
          <p:cNvSpPr>
            <a:spLocks noGrp="1"/>
          </p:cNvSpPr>
          <p:nvPr>
            <p:ph type="title"/>
          </p:nvPr>
        </p:nvSpPr>
        <p:spPr>
          <a:xfrm>
            <a:off x="263370" y="919813"/>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982750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53F113-F0DD-45EC-89AD-3C0450220B16}"/>
              </a:ext>
            </a:extLst>
          </p:cNvPr>
          <p:cNvSpPr>
            <a:spLocks noGrp="1"/>
          </p:cNvSpPr>
          <p:nvPr>
            <p:ph idx="1"/>
          </p:nvPr>
        </p:nvSpPr>
        <p:spPr>
          <a:xfrm>
            <a:off x="580159" y="1104250"/>
            <a:ext cx="7886700" cy="3098873"/>
          </a:xfrm>
        </p:spPr>
        <p:txBody>
          <a:bodyPr>
            <a:normAutofit fontScale="62500" lnSpcReduction="20000"/>
          </a:bodyPr>
          <a:lstStyle/>
          <a:p>
            <a:pPr algn="just"/>
            <a:r>
              <a:rPr lang="en-US" dirty="0"/>
              <a:t>In C++, classes provides great level of </a:t>
            </a:r>
            <a:r>
              <a:rPr lang="en-US" b="1" dirty="0"/>
              <a:t>data abstraction</a:t>
            </a:r>
            <a:r>
              <a:rPr lang="en-US" dirty="0"/>
              <a:t>. They provide sufficient public methods to the outside world to play with the functionality of the object and to manipulate object data, i.e., state without actually knowing how class has been implemented internally.</a:t>
            </a:r>
          </a:p>
          <a:p>
            <a:pPr algn="just"/>
            <a:r>
              <a:rPr lang="en-US" dirty="0"/>
              <a:t>For example, a program can make a call to the </a:t>
            </a:r>
            <a:r>
              <a:rPr lang="en-US" b="1" dirty="0"/>
              <a:t>sort()</a:t>
            </a:r>
            <a:r>
              <a:rPr lang="en-US" dirty="0"/>
              <a:t> function without knowing what algorithm the function actually uses to sort the given values. In fact, the underlying implementation of the sorting functionality could change between releases of the library, and as long as the interface stays the same, your function call will still work.</a:t>
            </a:r>
          </a:p>
          <a:p>
            <a:pPr algn="just"/>
            <a:r>
              <a:rPr lang="en-US" dirty="0"/>
              <a:t>In C++, we use </a:t>
            </a:r>
            <a:r>
              <a:rPr lang="en-US" b="1" dirty="0"/>
              <a:t>classes</a:t>
            </a:r>
            <a:r>
              <a:rPr lang="en-US" dirty="0"/>
              <a:t> to define our own abstract data types (ADT). We can use the </a:t>
            </a:r>
            <a:r>
              <a:rPr lang="en-US" b="1" dirty="0" err="1"/>
              <a:t>cout</a:t>
            </a:r>
            <a:r>
              <a:rPr lang="en-US" dirty="0"/>
              <a:t> object of class </a:t>
            </a:r>
            <a:r>
              <a:rPr lang="en-US" b="1" dirty="0" err="1"/>
              <a:t>ostream</a:t>
            </a:r>
            <a:r>
              <a:rPr lang="en-US" dirty="0"/>
              <a:t> to stream data to standard output like this −</a:t>
            </a:r>
          </a:p>
          <a:p>
            <a:endParaRPr lang="en-US" dirty="0"/>
          </a:p>
          <a:p>
            <a:pPr marL="0" indent="0">
              <a:buNone/>
            </a:pPr>
            <a:endParaRPr lang="en-IN" dirty="0"/>
          </a:p>
        </p:txBody>
      </p:sp>
      <p:sp>
        <p:nvSpPr>
          <p:cNvPr id="4" name="Rectangle 1">
            <a:extLst>
              <a:ext uri="{FF2B5EF4-FFF2-40B4-BE49-F238E27FC236}">
                <a16:creationId xmlns:a16="http://schemas.microsoft.com/office/drawing/2014/main" id="{C71FC9F6-2890-40D0-9FBA-048A9BA95DD5}"/>
              </a:ext>
            </a:extLst>
          </p:cNvPr>
          <p:cNvSpPr>
            <a:spLocks noChangeArrowheads="1"/>
          </p:cNvSpPr>
          <p:nvPr/>
        </p:nvSpPr>
        <p:spPr bwMode="auto">
          <a:xfrm>
            <a:off x="1939637" y="3718469"/>
            <a:ext cx="4135582" cy="152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a:rPr>
              <a:t>#include &lt;iostream&gt; </a:t>
            </a:r>
          </a:p>
          <a:p>
            <a:pPr defTabSz="685800" eaLnBrk="0" fontAlgn="base" hangingPunct="0">
              <a:spcBef>
                <a:spcPct val="0"/>
              </a:spcBef>
              <a:spcAft>
                <a:spcPct val="0"/>
              </a:spcAft>
            </a:pPr>
            <a:r>
              <a:rPr lang="en-US" altLang="en-US" sz="1350" dirty="0">
                <a:latin typeface="Arial Unicode MS"/>
              </a:rPr>
              <a:t>using namespace std; </a:t>
            </a:r>
          </a:p>
          <a:p>
            <a:pPr defTabSz="685800" eaLnBrk="0" fontAlgn="base" hangingPunct="0">
              <a:spcBef>
                <a:spcPct val="0"/>
              </a:spcBef>
              <a:spcAft>
                <a:spcPct val="0"/>
              </a:spcAft>
            </a:pPr>
            <a:r>
              <a:rPr lang="en-US" altLang="en-US" sz="1350" dirty="0">
                <a:latin typeface="Arial Unicode MS"/>
              </a:rPr>
              <a:t>int main()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a:t>
            </a:r>
            <a:r>
              <a:rPr lang="en-US" altLang="en-US" sz="1350" dirty="0" err="1">
                <a:latin typeface="Arial Unicode MS"/>
              </a:rPr>
              <a:t>cout</a:t>
            </a:r>
            <a:r>
              <a:rPr lang="en-US" altLang="en-US" sz="1350" dirty="0">
                <a:latin typeface="Arial Unicode MS"/>
              </a:rPr>
              <a:t> &lt;&lt; "Hello C++" &lt;&lt;</a:t>
            </a:r>
            <a:r>
              <a:rPr lang="en-US" altLang="en-US" sz="1350" dirty="0" err="1">
                <a:latin typeface="Arial Unicode MS"/>
              </a:rPr>
              <a:t>endl</a:t>
            </a: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return 0; </a:t>
            </a:r>
          </a:p>
          <a:p>
            <a:pPr defTabSz="685800" eaLnBrk="0" fontAlgn="base" hangingPunct="0">
              <a:spcBef>
                <a:spcPct val="0"/>
              </a:spcBef>
              <a:spcAft>
                <a:spcPct val="0"/>
              </a:spcAft>
            </a:pPr>
            <a:r>
              <a:rPr lang="en-US" altLang="en-US" sz="1350" dirty="0">
                <a:latin typeface="Arial Unicode MS"/>
              </a:rPr>
              <a:t>}</a:t>
            </a:r>
            <a:r>
              <a:rPr lang="en-US" altLang="en-US" sz="1350" dirty="0"/>
              <a:t> </a:t>
            </a:r>
            <a:endParaRPr lang="en-US" altLang="en-US" sz="1350" dirty="0">
              <a:latin typeface="Arial" panose="020B0604020202020204" pitchFamily="34" charset="0"/>
            </a:endParaRPr>
          </a:p>
        </p:txBody>
      </p:sp>
      <p:sp>
        <p:nvSpPr>
          <p:cNvPr id="7" name="TextBox 6">
            <a:extLst>
              <a:ext uri="{FF2B5EF4-FFF2-40B4-BE49-F238E27FC236}">
                <a16:creationId xmlns:a16="http://schemas.microsoft.com/office/drawing/2014/main" id="{1C5FCCE0-2011-41D1-A30C-D160C3B2E219}"/>
              </a:ext>
            </a:extLst>
          </p:cNvPr>
          <p:cNvSpPr txBox="1"/>
          <p:nvPr/>
        </p:nvSpPr>
        <p:spPr>
          <a:xfrm>
            <a:off x="628651" y="5204410"/>
            <a:ext cx="7886699" cy="955070"/>
          </a:xfrm>
          <a:prstGeom prst="rect">
            <a:avLst/>
          </a:prstGeom>
          <a:noFill/>
        </p:spPr>
        <p:txBody>
          <a:bodyPr wrap="square">
            <a:spAutoFit/>
          </a:bodyPr>
          <a:lstStyle/>
          <a:p>
            <a:pPr marL="171450" indent="-171450" algn="just">
              <a:lnSpc>
                <a:spcPct val="70000"/>
              </a:lnSpc>
              <a:spcBef>
                <a:spcPts val="750"/>
              </a:spcBef>
              <a:buFont typeface="Arial" panose="020B0604020202020204" pitchFamily="34" charset="0"/>
              <a:buChar char="•"/>
            </a:pPr>
            <a:r>
              <a:rPr lang="en-US" sz="1950" dirty="0"/>
              <a:t>Here, you don't need to understand how </a:t>
            </a:r>
            <a:r>
              <a:rPr lang="en-US" sz="1950" dirty="0" err="1"/>
              <a:t>cout</a:t>
            </a:r>
            <a:r>
              <a:rPr lang="en-US" sz="1950" dirty="0"/>
              <a:t> displays the text on the user's screen. You need to only know the public interface and the underlying implementation of ‘</a:t>
            </a:r>
            <a:r>
              <a:rPr lang="en-US" sz="1950" dirty="0" err="1"/>
              <a:t>cout</a:t>
            </a:r>
            <a:r>
              <a:rPr lang="en-US" sz="1950" dirty="0"/>
              <a:t>’ is free to change.</a:t>
            </a:r>
            <a:endParaRPr lang="en-IN" sz="1950" dirty="0"/>
          </a:p>
        </p:txBody>
      </p:sp>
    </p:spTree>
    <p:extLst>
      <p:ext uri="{BB962C8B-B14F-4D97-AF65-F5344CB8AC3E}">
        <p14:creationId xmlns:p14="http://schemas.microsoft.com/office/powerpoint/2010/main" val="3531513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E994-7BE2-4BE8-9369-37CA9C089C52}"/>
              </a:ext>
            </a:extLst>
          </p:cNvPr>
          <p:cNvSpPr>
            <a:spLocks noGrp="1"/>
          </p:cNvSpPr>
          <p:nvPr>
            <p:ph type="title"/>
          </p:nvPr>
        </p:nvSpPr>
        <p:spPr/>
        <p:txBody>
          <a:bodyPr/>
          <a:lstStyle/>
          <a:p>
            <a:r>
              <a:rPr lang="en-US" dirty="0"/>
              <a:t>Classes and Objects</a:t>
            </a:r>
            <a:endParaRPr lang="en-IN" dirty="0"/>
          </a:p>
        </p:txBody>
      </p:sp>
      <p:sp>
        <p:nvSpPr>
          <p:cNvPr id="3" name="Content Placeholder 2">
            <a:extLst>
              <a:ext uri="{FF2B5EF4-FFF2-40B4-BE49-F238E27FC236}">
                <a16:creationId xmlns:a16="http://schemas.microsoft.com/office/drawing/2014/main" id="{D5254376-E148-418E-BC28-BA2DA3FA9526}"/>
              </a:ext>
            </a:extLst>
          </p:cNvPr>
          <p:cNvSpPr>
            <a:spLocks noGrp="1"/>
          </p:cNvSpPr>
          <p:nvPr>
            <p:ph idx="1"/>
          </p:nvPr>
        </p:nvSpPr>
        <p:spPr>
          <a:xfrm>
            <a:off x="628650" y="2060217"/>
            <a:ext cx="7886700" cy="3263504"/>
          </a:xfrm>
        </p:spPr>
        <p:txBody>
          <a:bodyPr>
            <a:normAutofit fontScale="77500" lnSpcReduction="20000"/>
          </a:bodyPr>
          <a:lstStyle/>
          <a:p>
            <a:r>
              <a:rPr lang="en-US" dirty="0"/>
              <a:t>A class can be thought of as an extension of the structures which are used in a language like C</a:t>
            </a:r>
          </a:p>
          <a:p>
            <a:r>
              <a:rPr lang="en-US" dirty="0"/>
              <a:t>A class is essentially a structure with subroutines. That is, a class is not only a container for data, but it also provides functions (called class methods) which manipulate that data in precisely defined ways.</a:t>
            </a:r>
          </a:p>
          <a:p>
            <a:r>
              <a:rPr lang="en-US" dirty="0"/>
              <a:t>Objects are ‘instances’ of a class (type of object). Classes are templates or blueprints for building objects. </a:t>
            </a:r>
          </a:p>
          <a:p>
            <a:r>
              <a:rPr lang="en-US" dirty="0"/>
              <a:t>Each class is designed to represent some functional grouping of data and processing within the program.</a:t>
            </a:r>
            <a:endParaRPr lang="en-IN" dirty="0"/>
          </a:p>
        </p:txBody>
      </p:sp>
    </p:spTree>
    <p:extLst>
      <p:ext uri="{BB962C8B-B14F-4D97-AF65-F5344CB8AC3E}">
        <p14:creationId xmlns:p14="http://schemas.microsoft.com/office/powerpoint/2010/main" val="13672167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4"/>
          <p:cNvSpPr txBox="1">
            <a:spLocks noChangeArrowheads="1"/>
          </p:cNvSpPr>
          <p:nvPr/>
        </p:nvSpPr>
        <p:spPr bwMode="auto">
          <a:xfrm>
            <a:off x="1302545" y="1001316"/>
            <a:ext cx="6584156"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b="1">
                <a:solidFill>
                  <a:schemeClr val="tx1"/>
                </a:solidFill>
                <a:latin typeface="Arial" pitchFamily="34" charset="0"/>
              </a:defRPr>
            </a:lvl1pPr>
            <a:lvl2pPr marL="742950" indent="-285750" eaLnBrk="0" hangingPunct="0">
              <a:defRPr sz="2400" b="1">
                <a:solidFill>
                  <a:schemeClr val="tx1"/>
                </a:solidFill>
                <a:latin typeface="Arial" pitchFamily="34" charset="0"/>
              </a:defRPr>
            </a:lvl2pPr>
            <a:lvl3pPr marL="1143000" indent="-228600" eaLnBrk="0" hangingPunct="0">
              <a:defRPr sz="2400" b="1">
                <a:solidFill>
                  <a:schemeClr val="tx1"/>
                </a:solidFill>
                <a:latin typeface="Arial" pitchFamily="34" charset="0"/>
              </a:defRPr>
            </a:lvl3pPr>
            <a:lvl4pPr marL="1600200" indent="-228600" eaLnBrk="0" hangingPunct="0">
              <a:defRPr sz="2400" b="1">
                <a:solidFill>
                  <a:schemeClr val="tx1"/>
                </a:solidFill>
                <a:latin typeface="Arial" pitchFamily="34" charset="0"/>
              </a:defRPr>
            </a:lvl4pPr>
            <a:lvl5pPr marL="2057400" indent="-228600" eaLnBrk="0" hangingPunct="0">
              <a:defRPr sz="2400" b="1">
                <a:solidFill>
                  <a:schemeClr val="tx1"/>
                </a:solidFill>
                <a:latin typeface="Arial" pitchFamily="34" charset="0"/>
              </a:defRPr>
            </a:lvl5pPr>
            <a:lvl6pPr marL="2514600" indent="-228600" eaLnBrk="0" fontAlgn="base" hangingPunct="0">
              <a:spcBef>
                <a:spcPct val="0"/>
              </a:spcBef>
              <a:spcAft>
                <a:spcPct val="0"/>
              </a:spcAft>
              <a:defRPr sz="2400" b="1">
                <a:solidFill>
                  <a:schemeClr val="tx1"/>
                </a:solidFill>
                <a:latin typeface="Arial" pitchFamily="34" charset="0"/>
              </a:defRPr>
            </a:lvl6pPr>
            <a:lvl7pPr marL="2971800" indent="-228600" eaLnBrk="0" fontAlgn="base" hangingPunct="0">
              <a:spcBef>
                <a:spcPct val="0"/>
              </a:spcBef>
              <a:spcAft>
                <a:spcPct val="0"/>
              </a:spcAft>
              <a:defRPr sz="2400" b="1">
                <a:solidFill>
                  <a:schemeClr val="tx1"/>
                </a:solidFill>
                <a:latin typeface="Arial" pitchFamily="34" charset="0"/>
              </a:defRPr>
            </a:lvl7pPr>
            <a:lvl8pPr marL="3429000" indent="-228600" eaLnBrk="0" fontAlgn="base" hangingPunct="0">
              <a:spcBef>
                <a:spcPct val="0"/>
              </a:spcBef>
              <a:spcAft>
                <a:spcPct val="0"/>
              </a:spcAft>
              <a:defRPr sz="2400" b="1">
                <a:solidFill>
                  <a:schemeClr val="tx1"/>
                </a:solidFill>
                <a:latin typeface="Arial" pitchFamily="34" charset="0"/>
              </a:defRPr>
            </a:lvl8pPr>
            <a:lvl9pPr marL="3886200" indent="-228600" eaLnBrk="0" fontAlgn="base" hangingPunct="0">
              <a:spcBef>
                <a:spcPct val="0"/>
              </a:spcBef>
              <a:spcAft>
                <a:spcPct val="0"/>
              </a:spcAft>
              <a:defRPr sz="2400" b="1">
                <a:solidFill>
                  <a:schemeClr val="tx1"/>
                </a:solidFill>
                <a:latin typeface="Arial" pitchFamily="34" charset="0"/>
              </a:defRPr>
            </a:lvl9pPr>
          </a:lstStyle>
          <a:p>
            <a:pPr eaLnBrk="1" hangingPunct="1"/>
            <a:endParaRPr lang="en-US" sz="1800" dirty="0"/>
          </a:p>
          <a:p>
            <a:pPr eaLnBrk="1" hangingPunct="1"/>
            <a:r>
              <a:rPr lang="en-US" sz="1800" u="sng" dirty="0"/>
              <a:t>Contents of Classes</a:t>
            </a:r>
          </a:p>
          <a:p>
            <a:pPr eaLnBrk="1" hangingPunct="1"/>
            <a:endParaRPr lang="en-US" sz="1800" dirty="0"/>
          </a:p>
          <a:p>
            <a:pPr eaLnBrk="1" hangingPunct="1"/>
            <a:r>
              <a:rPr lang="en-US" sz="1650" dirty="0">
                <a:solidFill>
                  <a:srgbClr val="0000CC"/>
                </a:solidFill>
                <a:latin typeface="Courier New" pitchFamily="49" charset="0"/>
              </a:rPr>
              <a:t>class </a:t>
            </a:r>
            <a:r>
              <a:rPr lang="en-US" sz="1650" i="1" dirty="0" err="1">
                <a:solidFill>
                  <a:srgbClr val="0000CC"/>
                </a:solidFill>
                <a:latin typeface="Courier New" pitchFamily="49" charset="0"/>
              </a:rPr>
              <a:t>class_name</a:t>
            </a:r>
            <a:r>
              <a:rPr lang="en-US" sz="1650" dirty="0">
                <a:solidFill>
                  <a:srgbClr val="0000CC"/>
                </a:solidFill>
                <a:latin typeface="Courier New" pitchFamily="49" charset="0"/>
              </a:rPr>
              <a:t> {</a:t>
            </a:r>
          </a:p>
          <a:p>
            <a:pPr eaLnBrk="1" hangingPunct="1"/>
            <a:endParaRPr lang="en-US" sz="1650" dirty="0">
              <a:solidFill>
                <a:srgbClr val="0000CC"/>
              </a:solidFill>
              <a:latin typeface="Courier New" pitchFamily="49" charset="0"/>
            </a:endParaRPr>
          </a:p>
          <a:p>
            <a:pPr eaLnBrk="1" hangingPunct="1"/>
            <a:r>
              <a:rPr lang="en-US" sz="1650" dirty="0">
                <a:solidFill>
                  <a:srgbClr val="0000CC"/>
                </a:solidFill>
                <a:latin typeface="Courier New" pitchFamily="49" charset="0"/>
              </a:rPr>
              <a:t>... data fields, constants... 	</a:t>
            </a:r>
          </a:p>
          <a:p>
            <a:pPr eaLnBrk="1" hangingPunct="1"/>
            <a:endParaRPr lang="en-US" sz="1650" dirty="0">
              <a:solidFill>
                <a:srgbClr val="0000CC"/>
              </a:solidFill>
              <a:latin typeface="Courier New" pitchFamily="49" charset="0"/>
            </a:endParaRPr>
          </a:p>
          <a:p>
            <a:pPr eaLnBrk="1" hangingPunct="1"/>
            <a:r>
              <a:rPr lang="en-US" sz="1650" dirty="0">
                <a:solidFill>
                  <a:srgbClr val="0000CC"/>
                </a:solidFill>
                <a:latin typeface="Courier New" pitchFamily="49" charset="0"/>
              </a:rPr>
              <a:t>... methods...</a:t>
            </a:r>
          </a:p>
          <a:p>
            <a:pPr eaLnBrk="1" hangingPunct="1"/>
            <a:r>
              <a:rPr lang="en-US" sz="1650" dirty="0">
                <a:solidFill>
                  <a:srgbClr val="0000CC"/>
                </a:solidFill>
                <a:latin typeface="Courier New" pitchFamily="49" charset="0"/>
              </a:rPr>
              <a:t>... constructors... </a:t>
            </a:r>
          </a:p>
          <a:p>
            <a:pPr eaLnBrk="1" hangingPunct="1"/>
            <a:endParaRPr lang="en-US" sz="1650" dirty="0">
              <a:solidFill>
                <a:srgbClr val="0000CC"/>
              </a:solidFill>
              <a:latin typeface="Courier New" pitchFamily="49" charset="0"/>
            </a:endParaRPr>
          </a:p>
          <a:p>
            <a:pPr eaLnBrk="1" hangingPunct="1"/>
            <a:r>
              <a:rPr lang="en-US" sz="1650" dirty="0">
                <a:solidFill>
                  <a:srgbClr val="0000CC"/>
                </a:solidFill>
                <a:latin typeface="Courier New" pitchFamily="49" charset="0"/>
              </a:rPr>
              <a:t>... properties...</a:t>
            </a:r>
          </a:p>
          <a:p>
            <a:pPr eaLnBrk="1" hangingPunct="1"/>
            <a:endParaRPr lang="en-US" sz="1650" dirty="0">
              <a:solidFill>
                <a:srgbClr val="0000CC"/>
              </a:solidFill>
              <a:latin typeface="Courier New" pitchFamily="49" charset="0"/>
            </a:endParaRPr>
          </a:p>
          <a:p>
            <a:pPr eaLnBrk="1" hangingPunct="1"/>
            <a:r>
              <a:rPr lang="en-US" sz="1650" dirty="0">
                <a:solidFill>
                  <a:srgbClr val="0000CC"/>
                </a:solidFill>
                <a:latin typeface="Courier New" pitchFamily="49" charset="0"/>
              </a:rPr>
              <a:t>... derived classes... </a:t>
            </a:r>
          </a:p>
          <a:p>
            <a:pPr eaLnBrk="1" hangingPunct="1"/>
            <a:r>
              <a:rPr lang="en-US" sz="1650" dirty="0">
                <a:solidFill>
                  <a:srgbClr val="0000CC"/>
                </a:solidFill>
                <a:latin typeface="Courier New" pitchFamily="49" charset="0"/>
              </a:rPr>
              <a:t>}</a:t>
            </a:r>
          </a:p>
          <a:p>
            <a:pPr eaLnBrk="1" hangingPunct="1"/>
            <a:endParaRPr lang="en-US" sz="1500" dirty="0">
              <a:solidFill>
                <a:srgbClr val="0000CC"/>
              </a:solidFill>
              <a:latin typeface="Courier New" pitchFamily="49" charset="0"/>
            </a:endParaRPr>
          </a:p>
        </p:txBody>
      </p:sp>
    </p:spTree>
    <p:extLst>
      <p:ext uri="{BB962C8B-B14F-4D97-AF65-F5344CB8AC3E}">
        <p14:creationId xmlns:p14="http://schemas.microsoft.com/office/powerpoint/2010/main" val="2052534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5A01-3A38-494A-ABB2-0CD9C3AD5BE1}"/>
              </a:ext>
            </a:extLst>
          </p:cNvPr>
          <p:cNvSpPr>
            <a:spLocks noGrp="1"/>
          </p:cNvSpPr>
          <p:nvPr>
            <p:ph type="title"/>
          </p:nvPr>
        </p:nvSpPr>
        <p:spPr>
          <a:xfrm>
            <a:off x="420832" y="857251"/>
            <a:ext cx="7886700" cy="609600"/>
          </a:xfrm>
        </p:spPr>
        <p:txBody>
          <a:bodyPr>
            <a:normAutofit fontScale="90000"/>
          </a:bodyPr>
          <a:lstStyle/>
          <a:p>
            <a:r>
              <a:rPr lang="en-US" dirty="0"/>
              <a:t>Example of class and object</a:t>
            </a:r>
            <a:endParaRPr lang="en-IN" dirty="0"/>
          </a:p>
        </p:txBody>
      </p:sp>
      <p:sp>
        <p:nvSpPr>
          <p:cNvPr id="7" name="TextBox 6">
            <a:extLst>
              <a:ext uri="{FF2B5EF4-FFF2-40B4-BE49-F238E27FC236}">
                <a16:creationId xmlns:a16="http://schemas.microsoft.com/office/drawing/2014/main" id="{709E6F0B-5F94-42E3-B170-25929491B77C}"/>
              </a:ext>
            </a:extLst>
          </p:cNvPr>
          <p:cNvSpPr txBox="1"/>
          <p:nvPr/>
        </p:nvSpPr>
        <p:spPr>
          <a:xfrm>
            <a:off x="581893" y="1334895"/>
            <a:ext cx="4572000" cy="5078313"/>
          </a:xfrm>
          <a:prstGeom prst="rect">
            <a:avLst/>
          </a:prstGeom>
          <a:noFill/>
        </p:spPr>
        <p:txBody>
          <a:bodyPr wrap="square">
            <a:spAutoFit/>
          </a:bodyPr>
          <a:lstStyle/>
          <a:p>
            <a:r>
              <a:rPr lang="en-US" sz="1350" dirty="0"/>
              <a:t>// Program to illustrate the working of</a:t>
            </a:r>
          </a:p>
          <a:p>
            <a:r>
              <a:rPr lang="en-US" sz="1350" dirty="0"/>
              <a:t>// objects and class in C++ Programming</a:t>
            </a:r>
          </a:p>
          <a:p>
            <a:endParaRPr lang="en-US" sz="1350" dirty="0"/>
          </a:p>
          <a:p>
            <a:r>
              <a:rPr lang="en-US" sz="1350" dirty="0"/>
              <a:t>#include &lt;iostream&gt;</a:t>
            </a:r>
          </a:p>
          <a:p>
            <a:r>
              <a:rPr lang="en-US" sz="1350" dirty="0"/>
              <a:t>using namespace std;</a:t>
            </a:r>
          </a:p>
          <a:p>
            <a:endParaRPr lang="en-US" sz="1350" dirty="0"/>
          </a:p>
          <a:p>
            <a:r>
              <a:rPr lang="en-US" sz="1350" dirty="0"/>
              <a:t>// create a class</a:t>
            </a:r>
          </a:p>
          <a:p>
            <a:r>
              <a:rPr lang="en-US" sz="1350" dirty="0"/>
              <a:t>class Room {</a:t>
            </a:r>
          </a:p>
          <a:p>
            <a:endParaRPr lang="en-US" sz="1350" dirty="0"/>
          </a:p>
          <a:p>
            <a:r>
              <a:rPr lang="en-US" sz="1350" dirty="0"/>
              <a:t>   public:</a:t>
            </a:r>
          </a:p>
          <a:p>
            <a:r>
              <a:rPr lang="en-US" sz="1350" dirty="0"/>
              <a:t>    double length;</a:t>
            </a:r>
          </a:p>
          <a:p>
            <a:r>
              <a:rPr lang="en-US" sz="1350" dirty="0"/>
              <a:t>    double breadth;</a:t>
            </a:r>
          </a:p>
          <a:p>
            <a:r>
              <a:rPr lang="en-US" sz="1350" dirty="0"/>
              <a:t>    double height;</a:t>
            </a:r>
          </a:p>
          <a:p>
            <a:endParaRPr lang="en-US" sz="1350" dirty="0"/>
          </a:p>
          <a:p>
            <a:r>
              <a:rPr lang="en-US" sz="1350" dirty="0"/>
              <a:t>    double </a:t>
            </a:r>
            <a:r>
              <a:rPr lang="en-US" sz="1350" dirty="0" err="1"/>
              <a:t>calculateArea</a:t>
            </a:r>
            <a:r>
              <a:rPr lang="en-US" sz="1350" dirty="0"/>
              <a:t>() {</a:t>
            </a:r>
          </a:p>
          <a:p>
            <a:r>
              <a:rPr lang="en-US" sz="1350" dirty="0"/>
              <a:t>        return length * breadth;</a:t>
            </a:r>
          </a:p>
          <a:p>
            <a:r>
              <a:rPr lang="en-US" sz="1350" dirty="0"/>
              <a:t>    }</a:t>
            </a:r>
          </a:p>
          <a:p>
            <a:endParaRPr lang="en-US" sz="1350" dirty="0"/>
          </a:p>
          <a:p>
            <a:r>
              <a:rPr lang="en-US" sz="1350" dirty="0"/>
              <a:t>    double </a:t>
            </a:r>
            <a:r>
              <a:rPr lang="en-US" sz="1350" dirty="0" err="1"/>
              <a:t>calculateVolume</a:t>
            </a:r>
            <a:r>
              <a:rPr lang="en-US" sz="1350" dirty="0"/>
              <a:t>() {</a:t>
            </a:r>
          </a:p>
          <a:p>
            <a:r>
              <a:rPr lang="en-US" sz="1350" dirty="0"/>
              <a:t>        return length * breadth * height;</a:t>
            </a:r>
          </a:p>
          <a:p>
            <a:r>
              <a:rPr lang="en-US" sz="1350" dirty="0"/>
              <a:t>    }</a:t>
            </a:r>
          </a:p>
          <a:p>
            <a:r>
              <a:rPr lang="en-US" sz="1350" dirty="0"/>
              <a:t>};</a:t>
            </a:r>
          </a:p>
          <a:p>
            <a:endParaRPr lang="en-US" sz="1350" dirty="0"/>
          </a:p>
          <a:p>
            <a:endParaRPr lang="en-IN" sz="1350" dirty="0"/>
          </a:p>
        </p:txBody>
      </p:sp>
      <p:sp>
        <p:nvSpPr>
          <p:cNvPr id="9" name="TextBox 8">
            <a:extLst>
              <a:ext uri="{FF2B5EF4-FFF2-40B4-BE49-F238E27FC236}">
                <a16:creationId xmlns:a16="http://schemas.microsoft.com/office/drawing/2014/main" id="{8D1E441C-9508-4F25-9D3E-7F321AA9133B}"/>
              </a:ext>
            </a:extLst>
          </p:cNvPr>
          <p:cNvSpPr txBox="1"/>
          <p:nvPr/>
        </p:nvSpPr>
        <p:spPr>
          <a:xfrm>
            <a:off x="4294909" y="1353946"/>
            <a:ext cx="4572000" cy="4039567"/>
          </a:xfrm>
          <a:prstGeom prst="rect">
            <a:avLst/>
          </a:prstGeom>
          <a:noFill/>
        </p:spPr>
        <p:txBody>
          <a:bodyPr wrap="square">
            <a:spAutoFit/>
          </a:bodyPr>
          <a:lstStyle/>
          <a:p>
            <a:r>
              <a:rPr lang="en-US" sz="1350" dirty="0"/>
              <a:t>int main() {</a:t>
            </a:r>
          </a:p>
          <a:p>
            <a:endParaRPr lang="en-US" sz="1350" dirty="0"/>
          </a:p>
          <a:p>
            <a:r>
              <a:rPr lang="en-US" sz="1350" dirty="0"/>
              <a:t>    // create object of Room class</a:t>
            </a:r>
          </a:p>
          <a:p>
            <a:r>
              <a:rPr lang="en-US" sz="1350" dirty="0"/>
              <a:t>    Room room1;</a:t>
            </a:r>
          </a:p>
          <a:p>
            <a:endParaRPr lang="en-US" sz="1350" dirty="0"/>
          </a:p>
          <a:p>
            <a:r>
              <a:rPr lang="en-US" sz="1350" dirty="0"/>
              <a:t>    // assign values to data members</a:t>
            </a:r>
          </a:p>
          <a:p>
            <a:r>
              <a:rPr lang="en-US" sz="1350" dirty="0"/>
              <a:t>    room1.length = 42.5;</a:t>
            </a:r>
          </a:p>
          <a:p>
            <a:r>
              <a:rPr lang="en-US" sz="1350" dirty="0"/>
              <a:t>    room1.breadth = 30.8;</a:t>
            </a:r>
          </a:p>
          <a:p>
            <a:r>
              <a:rPr lang="en-US" sz="1350" dirty="0"/>
              <a:t>    room1.height = 19.2;</a:t>
            </a:r>
          </a:p>
          <a:p>
            <a:endParaRPr lang="en-US" sz="1350" dirty="0"/>
          </a:p>
          <a:p>
            <a:r>
              <a:rPr lang="en-US" sz="1350" dirty="0"/>
              <a:t>    // calculate and display the area and volume of the room</a:t>
            </a:r>
          </a:p>
          <a:p>
            <a:r>
              <a:rPr lang="en-US" sz="1350" dirty="0"/>
              <a:t>    </a:t>
            </a:r>
            <a:r>
              <a:rPr lang="en-US" sz="1350" dirty="0" err="1"/>
              <a:t>cout</a:t>
            </a:r>
            <a:r>
              <a:rPr lang="en-US" sz="1350" dirty="0"/>
              <a:t> &lt;&lt; "Area of Room =  " &lt;&lt; room1.calculateArea() &lt;&lt; </a:t>
            </a:r>
            <a:r>
              <a:rPr lang="en-US" sz="1350" dirty="0" err="1"/>
              <a:t>endl</a:t>
            </a:r>
            <a:r>
              <a:rPr lang="en-US" sz="1350" dirty="0"/>
              <a:t>;</a:t>
            </a:r>
          </a:p>
          <a:p>
            <a:r>
              <a:rPr lang="en-US" sz="1350" dirty="0"/>
              <a:t>    </a:t>
            </a:r>
            <a:r>
              <a:rPr lang="en-US" sz="1350" dirty="0" err="1"/>
              <a:t>cout</a:t>
            </a:r>
            <a:r>
              <a:rPr lang="en-US" sz="1350" dirty="0"/>
              <a:t> &lt;&lt; "Volume of Room =  " &lt;&lt; room1.calculateVolume() &lt;&lt; </a:t>
            </a:r>
            <a:r>
              <a:rPr lang="en-US" sz="1350" dirty="0" err="1"/>
              <a:t>endl</a:t>
            </a:r>
            <a:r>
              <a:rPr lang="en-US" sz="1350" dirty="0"/>
              <a:t>;</a:t>
            </a:r>
          </a:p>
          <a:p>
            <a:endParaRPr lang="en-US" sz="1350" dirty="0"/>
          </a:p>
          <a:p>
            <a:r>
              <a:rPr lang="en-US" sz="1350" dirty="0"/>
              <a:t>    return 0;</a:t>
            </a:r>
          </a:p>
          <a:p>
            <a:r>
              <a:rPr lang="en-US" sz="1350" dirty="0"/>
              <a:t>}</a:t>
            </a:r>
            <a:endParaRPr lang="en-IN" sz="1350" dirty="0"/>
          </a:p>
        </p:txBody>
      </p:sp>
      <p:sp>
        <p:nvSpPr>
          <p:cNvPr id="10" name="Rectangle 2">
            <a:extLst>
              <a:ext uri="{FF2B5EF4-FFF2-40B4-BE49-F238E27FC236}">
                <a16:creationId xmlns:a16="http://schemas.microsoft.com/office/drawing/2014/main" id="{56E3643E-57CB-4E97-879A-BF33FA10BF4B}"/>
              </a:ext>
            </a:extLst>
          </p:cNvPr>
          <p:cNvSpPr>
            <a:spLocks noChangeArrowheads="1"/>
          </p:cNvSpPr>
          <p:nvPr/>
        </p:nvSpPr>
        <p:spPr bwMode="auto">
          <a:xfrm>
            <a:off x="4738257" y="5211482"/>
            <a:ext cx="3101847"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Output:</a:t>
            </a:r>
          </a:p>
          <a:p>
            <a:pPr defTabSz="685800" eaLnBrk="0" fontAlgn="base" hangingPunct="0">
              <a:spcBef>
                <a:spcPct val="0"/>
              </a:spcBef>
              <a:spcAft>
                <a:spcPct val="0"/>
              </a:spcAft>
            </a:pPr>
            <a:r>
              <a:rPr lang="en-US" altLang="en-US" sz="1200" dirty="0">
                <a:latin typeface="Arial Unicode MS"/>
              </a:rPr>
              <a:t>Area of Room = 1309 </a:t>
            </a:r>
          </a:p>
          <a:p>
            <a:pPr defTabSz="685800" eaLnBrk="0" fontAlgn="base" hangingPunct="0">
              <a:spcBef>
                <a:spcPct val="0"/>
              </a:spcBef>
              <a:spcAft>
                <a:spcPct val="0"/>
              </a:spcAft>
            </a:pPr>
            <a:r>
              <a:rPr lang="en-US" altLang="en-US" sz="1200" dirty="0">
                <a:latin typeface="Arial Unicode MS"/>
              </a:rPr>
              <a:t>Volume of Room = 25132.8</a:t>
            </a:r>
            <a:r>
              <a:rPr lang="en-US" altLang="en-US" sz="1200" dirty="0"/>
              <a:t> </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2354777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05A01-3A38-494A-ABB2-0CD9C3AD5BE1}"/>
              </a:ext>
            </a:extLst>
          </p:cNvPr>
          <p:cNvSpPr>
            <a:spLocks noGrp="1"/>
          </p:cNvSpPr>
          <p:nvPr>
            <p:ph type="title"/>
          </p:nvPr>
        </p:nvSpPr>
        <p:spPr>
          <a:xfrm>
            <a:off x="628650" y="847078"/>
            <a:ext cx="7886700" cy="994172"/>
          </a:xfrm>
        </p:spPr>
        <p:txBody>
          <a:bodyPr>
            <a:normAutofit fontScale="90000"/>
          </a:bodyPr>
          <a:lstStyle/>
          <a:p>
            <a:r>
              <a:rPr lang="en-US" dirty="0"/>
              <a:t>Example of class and multiple objects</a:t>
            </a:r>
            <a:endParaRPr lang="en-IN" dirty="0"/>
          </a:p>
        </p:txBody>
      </p:sp>
      <p:sp>
        <p:nvSpPr>
          <p:cNvPr id="3" name="Content Placeholder 2">
            <a:extLst>
              <a:ext uri="{FF2B5EF4-FFF2-40B4-BE49-F238E27FC236}">
                <a16:creationId xmlns:a16="http://schemas.microsoft.com/office/drawing/2014/main" id="{B90AFC8C-6036-4834-90B3-76D605777D24}"/>
              </a:ext>
            </a:extLst>
          </p:cNvPr>
          <p:cNvSpPr>
            <a:spLocks noGrp="1"/>
          </p:cNvSpPr>
          <p:nvPr>
            <p:ph idx="1"/>
          </p:nvPr>
        </p:nvSpPr>
        <p:spPr>
          <a:xfrm>
            <a:off x="628650" y="1792439"/>
            <a:ext cx="7886700" cy="4170218"/>
          </a:xfrm>
        </p:spPr>
        <p:txBody>
          <a:bodyPr>
            <a:normAutofit fontScale="40000" lnSpcReduction="20000"/>
          </a:bodyPr>
          <a:lstStyle/>
          <a:p>
            <a:pPr marL="0" indent="0" defTabSz="685800"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Unicode MS"/>
              </a:rPr>
              <a:t>#include &lt;iostream&gt; </a:t>
            </a:r>
          </a:p>
          <a:p>
            <a:pPr marL="0" indent="0" defTabSz="685800" eaLnBrk="0" fontAlgn="base" hangingPunct="0">
              <a:spcBef>
                <a:spcPct val="0"/>
              </a:spcBef>
              <a:spcAft>
                <a:spcPct val="0"/>
              </a:spcAft>
              <a:buClrTx/>
              <a:buSzTx/>
              <a:buNone/>
            </a:pPr>
            <a:r>
              <a:rPr kumimoji="0" lang="en-US" altLang="en-US" b="0" i="0" u="none" strike="noStrike" cap="none" normalizeH="0" baseline="0" dirty="0">
                <a:ln>
                  <a:noFill/>
                </a:ln>
                <a:solidFill>
                  <a:schemeClr val="tx1"/>
                </a:solidFill>
                <a:effectLst/>
                <a:latin typeface="Arial Unicode MS"/>
              </a:rPr>
              <a:t>using namespace std; </a:t>
            </a:r>
          </a:p>
          <a:p>
            <a:pPr marL="0" indent="0" defTabSz="685800" eaLnBrk="0" fontAlgn="base" hangingPunct="0">
              <a:spcBef>
                <a:spcPct val="0"/>
              </a:spcBef>
              <a:spcAft>
                <a:spcPct val="0"/>
              </a:spcAft>
              <a:buClrTx/>
              <a:buSzTx/>
              <a:buNone/>
            </a:pPr>
            <a:r>
              <a:rPr lang="en-IN" dirty="0">
                <a:solidFill>
                  <a:srgbClr val="008000"/>
                </a:solidFill>
                <a:effectLst/>
              </a:rPr>
              <a:t>// Create a Car class with some attributes</a:t>
            </a:r>
            <a:br>
              <a:rPr lang="en-IN" dirty="0">
                <a:solidFill>
                  <a:srgbClr val="008000"/>
                </a:solidFill>
                <a:effectLst/>
              </a:rPr>
            </a:br>
            <a:r>
              <a:rPr lang="en-IN" dirty="0">
                <a:solidFill>
                  <a:srgbClr val="0000CD"/>
                </a:solidFill>
                <a:effectLst/>
              </a:rPr>
              <a:t>class</a:t>
            </a:r>
            <a:r>
              <a:rPr lang="en-IN" dirty="0">
                <a:solidFill>
                  <a:srgbClr val="000000"/>
                </a:solidFill>
                <a:effectLst/>
              </a:rPr>
              <a:t> Car {</a:t>
            </a:r>
            <a:br>
              <a:rPr lang="en-IN" dirty="0">
                <a:solidFill>
                  <a:srgbClr val="000000"/>
                </a:solidFill>
                <a:effectLst/>
              </a:rPr>
            </a:br>
            <a:r>
              <a:rPr lang="en-IN" dirty="0">
                <a:solidFill>
                  <a:srgbClr val="000000"/>
                </a:solidFill>
                <a:effectLst/>
              </a:rPr>
              <a:t>  </a:t>
            </a:r>
            <a:r>
              <a:rPr lang="en-IN" dirty="0">
                <a:solidFill>
                  <a:srgbClr val="0000CD"/>
                </a:solidFill>
                <a:effectLst/>
              </a:rPr>
              <a:t>public</a:t>
            </a:r>
            <a:r>
              <a:rPr lang="en-IN" dirty="0">
                <a:solidFill>
                  <a:srgbClr val="000000"/>
                </a:solidFill>
                <a:effectLst/>
              </a:rPr>
              <a:t>:</a:t>
            </a:r>
            <a:br>
              <a:rPr lang="en-IN" dirty="0">
                <a:solidFill>
                  <a:srgbClr val="000000"/>
                </a:solidFill>
                <a:effectLst/>
              </a:rPr>
            </a:br>
            <a:r>
              <a:rPr lang="en-IN" dirty="0">
                <a:solidFill>
                  <a:srgbClr val="000000"/>
                </a:solidFill>
                <a:effectLst/>
              </a:rPr>
              <a:t>    string brand;   </a:t>
            </a:r>
            <a:br>
              <a:rPr lang="en-IN" dirty="0">
                <a:solidFill>
                  <a:srgbClr val="000000"/>
                </a:solidFill>
                <a:effectLst/>
              </a:rPr>
            </a:br>
            <a:r>
              <a:rPr lang="en-IN" dirty="0">
                <a:solidFill>
                  <a:srgbClr val="000000"/>
                </a:solidFill>
                <a:effectLst/>
              </a:rPr>
              <a:t>    string model;</a:t>
            </a:r>
            <a:br>
              <a:rPr lang="en-IN" dirty="0">
                <a:solidFill>
                  <a:srgbClr val="000000"/>
                </a:solidFill>
                <a:effectLst/>
              </a:rPr>
            </a:br>
            <a:r>
              <a:rPr lang="en-IN" dirty="0">
                <a:solidFill>
                  <a:srgbClr val="000000"/>
                </a:solidFill>
                <a:effectLst/>
              </a:rPr>
              <a:t>    </a:t>
            </a:r>
            <a:r>
              <a:rPr lang="en-IN" dirty="0">
                <a:solidFill>
                  <a:srgbClr val="0000CD"/>
                </a:solidFill>
                <a:effectLst/>
              </a:rPr>
              <a:t>int</a:t>
            </a:r>
            <a:r>
              <a:rPr lang="en-IN" dirty="0">
                <a:solidFill>
                  <a:srgbClr val="000000"/>
                </a:solidFill>
                <a:effectLst/>
              </a:rPr>
              <a:t> year;</a:t>
            </a:r>
            <a:br>
              <a:rPr lang="en-IN" dirty="0">
                <a:solidFill>
                  <a:srgbClr val="000000"/>
                </a:solidFill>
                <a:effectLst/>
              </a:rPr>
            </a:b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00CD"/>
                </a:solidFill>
                <a:effectLst/>
              </a:rPr>
              <a:t>int</a:t>
            </a:r>
            <a:r>
              <a:rPr lang="en-IN" dirty="0">
                <a:solidFill>
                  <a:srgbClr val="000000"/>
                </a:solidFill>
                <a:effectLst/>
              </a:rPr>
              <a:t> main() {</a:t>
            </a:r>
            <a:br>
              <a:rPr lang="en-IN" dirty="0">
                <a:solidFill>
                  <a:srgbClr val="000000"/>
                </a:solidFill>
                <a:effectLst/>
              </a:rPr>
            </a:br>
            <a:r>
              <a:rPr lang="en-IN" dirty="0">
                <a:solidFill>
                  <a:srgbClr val="000000"/>
                </a:solidFill>
                <a:effectLst/>
              </a:rPr>
              <a:t>  </a:t>
            </a:r>
            <a:r>
              <a:rPr lang="en-IN" dirty="0">
                <a:solidFill>
                  <a:srgbClr val="008000"/>
                </a:solidFill>
                <a:effectLst/>
              </a:rPr>
              <a:t>// Create an object of Car</a:t>
            </a:r>
            <a:br>
              <a:rPr lang="en-IN" dirty="0">
                <a:solidFill>
                  <a:srgbClr val="008000"/>
                </a:solidFill>
                <a:effectLst/>
              </a:rPr>
            </a:br>
            <a:r>
              <a:rPr lang="en-IN" dirty="0">
                <a:solidFill>
                  <a:srgbClr val="000000"/>
                </a:solidFill>
                <a:effectLst/>
              </a:rPr>
              <a:t>  </a:t>
            </a:r>
            <a:r>
              <a:rPr lang="en-IN" dirty="0" err="1">
                <a:solidFill>
                  <a:srgbClr val="000000"/>
                </a:solidFill>
                <a:effectLst/>
              </a:rPr>
              <a:t>Car</a:t>
            </a:r>
            <a:r>
              <a:rPr lang="en-IN" dirty="0">
                <a:solidFill>
                  <a:srgbClr val="000000"/>
                </a:solidFill>
                <a:effectLst/>
              </a:rPr>
              <a:t> carObj1;</a:t>
            </a:r>
            <a:br>
              <a:rPr lang="en-IN" dirty="0">
                <a:solidFill>
                  <a:srgbClr val="000000"/>
                </a:solidFill>
                <a:effectLst/>
              </a:rPr>
            </a:br>
            <a:r>
              <a:rPr lang="en-IN" dirty="0">
                <a:solidFill>
                  <a:srgbClr val="000000"/>
                </a:solidFill>
                <a:effectLst/>
              </a:rPr>
              <a:t>  carObj1.brand = </a:t>
            </a:r>
            <a:r>
              <a:rPr lang="en-IN" dirty="0">
                <a:solidFill>
                  <a:srgbClr val="A52A2A"/>
                </a:solidFill>
                <a:effectLst/>
              </a:rPr>
              <a:t>"BMW"</a:t>
            </a:r>
            <a:r>
              <a:rPr lang="en-IN" dirty="0">
                <a:solidFill>
                  <a:srgbClr val="000000"/>
                </a:solidFill>
                <a:effectLst/>
              </a:rPr>
              <a:t>;</a:t>
            </a:r>
            <a:br>
              <a:rPr lang="en-IN" dirty="0">
                <a:solidFill>
                  <a:srgbClr val="000000"/>
                </a:solidFill>
                <a:effectLst/>
              </a:rPr>
            </a:br>
            <a:r>
              <a:rPr lang="en-IN" dirty="0">
                <a:solidFill>
                  <a:srgbClr val="000000"/>
                </a:solidFill>
                <a:effectLst/>
              </a:rPr>
              <a:t>  carObj1.model = </a:t>
            </a:r>
            <a:r>
              <a:rPr lang="en-IN" dirty="0">
                <a:solidFill>
                  <a:srgbClr val="A52A2A"/>
                </a:solidFill>
                <a:effectLst/>
              </a:rPr>
              <a:t>"X5"</a:t>
            </a:r>
            <a:r>
              <a:rPr lang="en-IN" dirty="0">
                <a:solidFill>
                  <a:srgbClr val="000000"/>
                </a:solidFill>
                <a:effectLst/>
              </a:rPr>
              <a:t>;</a:t>
            </a:r>
            <a:br>
              <a:rPr lang="en-IN" dirty="0">
                <a:solidFill>
                  <a:srgbClr val="000000"/>
                </a:solidFill>
                <a:effectLst/>
              </a:rPr>
            </a:br>
            <a:r>
              <a:rPr lang="en-IN" dirty="0">
                <a:solidFill>
                  <a:srgbClr val="000000"/>
                </a:solidFill>
                <a:effectLst/>
              </a:rPr>
              <a:t>  carObj1.year = </a:t>
            </a:r>
            <a:r>
              <a:rPr lang="en-IN" dirty="0">
                <a:solidFill>
                  <a:srgbClr val="FF0000"/>
                </a:solidFill>
                <a:effectLst/>
              </a:rPr>
              <a:t>1999</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0000"/>
                </a:solidFill>
                <a:effectLst/>
              </a:rPr>
              <a:t>  </a:t>
            </a:r>
            <a:r>
              <a:rPr lang="en-IN" dirty="0">
                <a:solidFill>
                  <a:srgbClr val="008000"/>
                </a:solidFill>
                <a:effectLst/>
              </a:rPr>
              <a:t>// Create another object of Car</a:t>
            </a:r>
            <a:br>
              <a:rPr lang="en-IN" dirty="0">
                <a:solidFill>
                  <a:srgbClr val="008000"/>
                </a:solidFill>
                <a:effectLst/>
              </a:rPr>
            </a:br>
            <a:r>
              <a:rPr lang="en-IN" dirty="0">
                <a:solidFill>
                  <a:srgbClr val="000000"/>
                </a:solidFill>
                <a:effectLst/>
              </a:rPr>
              <a:t>  </a:t>
            </a:r>
            <a:r>
              <a:rPr lang="en-IN" dirty="0" err="1">
                <a:solidFill>
                  <a:srgbClr val="000000"/>
                </a:solidFill>
                <a:effectLst/>
              </a:rPr>
              <a:t>Car</a:t>
            </a:r>
            <a:r>
              <a:rPr lang="en-IN" dirty="0">
                <a:solidFill>
                  <a:srgbClr val="000000"/>
                </a:solidFill>
                <a:effectLst/>
              </a:rPr>
              <a:t> carObj2;</a:t>
            </a:r>
            <a:br>
              <a:rPr lang="en-IN" dirty="0">
                <a:solidFill>
                  <a:srgbClr val="000000"/>
                </a:solidFill>
                <a:effectLst/>
              </a:rPr>
            </a:br>
            <a:r>
              <a:rPr lang="en-IN" dirty="0">
                <a:solidFill>
                  <a:srgbClr val="000000"/>
                </a:solidFill>
                <a:effectLst/>
              </a:rPr>
              <a:t>  carObj2.brand = </a:t>
            </a:r>
            <a:r>
              <a:rPr lang="en-IN" dirty="0">
                <a:solidFill>
                  <a:srgbClr val="A52A2A"/>
                </a:solidFill>
                <a:effectLst/>
              </a:rPr>
              <a:t>"Ford"</a:t>
            </a:r>
            <a:r>
              <a:rPr lang="en-IN" dirty="0">
                <a:solidFill>
                  <a:srgbClr val="000000"/>
                </a:solidFill>
                <a:effectLst/>
              </a:rPr>
              <a:t>;</a:t>
            </a:r>
            <a:br>
              <a:rPr lang="en-IN" dirty="0">
                <a:solidFill>
                  <a:srgbClr val="000000"/>
                </a:solidFill>
                <a:effectLst/>
              </a:rPr>
            </a:br>
            <a:r>
              <a:rPr lang="en-IN" dirty="0">
                <a:solidFill>
                  <a:srgbClr val="000000"/>
                </a:solidFill>
                <a:effectLst/>
              </a:rPr>
              <a:t>  carObj2.model = </a:t>
            </a:r>
            <a:r>
              <a:rPr lang="en-IN" dirty="0">
                <a:solidFill>
                  <a:srgbClr val="A52A2A"/>
                </a:solidFill>
                <a:effectLst/>
              </a:rPr>
              <a:t>"Mustang"</a:t>
            </a:r>
            <a:r>
              <a:rPr lang="en-IN" dirty="0">
                <a:solidFill>
                  <a:srgbClr val="000000"/>
                </a:solidFill>
                <a:effectLst/>
              </a:rPr>
              <a:t>;</a:t>
            </a:r>
            <a:br>
              <a:rPr lang="en-IN" dirty="0">
                <a:solidFill>
                  <a:srgbClr val="000000"/>
                </a:solidFill>
                <a:effectLst/>
              </a:rPr>
            </a:br>
            <a:r>
              <a:rPr lang="en-IN" dirty="0">
                <a:solidFill>
                  <a:srgbClr val="000000"/>
                </a:solidFill>
                <a:effectLst/>
              </a:rPr>
              <a:t>  carObj2.year = </a:t>
            </a:r>
            <a:r>
              <a:rPr lang="en-IN" dirty="0">
                <a:solidFill>
                  <a:srgbClr val="FF0000"/>
                </a:solidFill>
                <a:effectLst/>
              </a:rPr>
              <a:t>1969</a:t>
            </a:r>
            <a:r>
              <a:rPr lang="en-IN" dirty="0">
                <a:solidFill>
                  <a:srgbClr val="000000"/>
                </a:solidFill>
                <a:effectLst/>
              </a:rPr>
              <a:t>;</a:t>
            </a:r>
            <a:br>
              <a:rPr lang="en-IN" dirty="0">
                <a:solidFill>
                  <a:srgbClr val="000000"/>
                </a:solidFill>
                <a:effectLst/>
              </a:rPr>
            </a:br>
            <a:br>
              <a:rPr lang="en-IN" dirty="0">
                <a:solidFill>
                  <a:srgbClr val="000000"/>
                </a:solidFill>
                <a:effectLst/>
              </a:rPr>
            </a:br>
            <a:r>
              <a:rPr lang="en-IN" dirty="0">
                <a:solidFill>
                  <a:srgbClr val="000000"/>
                </a:solidFill>
                <a:effectLst/>
              </a:rPr>
              <a:t>  </a:t>
            </a:r>
            <a:r>
              <a:rPr lang="en-IN" dirty="0">
                <a:solidFill>
                  <a:srgbClr val="008000"/>
                </a:solidFill>
                <a:effectLst/>
              </a:rPr>
              <a:t>// Print attribute values</a:t>
            </a:r>
            <a:br>
              <a:rPr lang="en-IN" dirty="0">
                <a:solidFill>
                  <a:srgbClr val="008000"/>
                </a:solidFill>
                <a:effectLst/>
              </a:rPr>
            </a:br>
            <a:r>
              <a:rPr lang="en-IN" dirty="0">
                <a:solidFill>
                  <a:srgbClr val="000000"/>
                </a:solidFill>
                <a:effectLst/>
              </a:rPr>
              <a:t>  </a:t>
            </a:r>
            <a:r>
              <a:rPr lang="en-IN" dirty="0" err="1">
                <a:solidFill>
                  <a:srgbClr val="000000"/>
                </a:solidFill>
                <a:effectLst/>
              </a:rPr>
              <a:t>cout</a:t>
            </a:r>
            <a:r>
              <a:rPr lang="en-IN" dirty="0">
                <a:solidFill>
                  <a:srgbClr val="000000"/>
                </a:solidFill>
                <a:effectLst/>
              </a:rPr>
              <a:t> &lt;&lt; carObj1.brand &lt;&lt; </a:t>
            </a:r>
            <a:r>
              <a:rPr lang="en-IN" dirty="0">
                <a:solidFill>
                  <a:srgbClr val="A52A2A"/>
                </a:solidFill>
                <a:effectLst/>
              </a:rPr>
              <a:t>" "</a:t>
            </a:r>
            <a:r>
              <a:rPr lang="en-IN" dirty="0">
                <a:solidFill>
                  <a:srgbClr val="000000"/>
                </a:solidFill>
                <a:effectLst/>
              </a:rPr>
              <a:t> &lt;&lt; carObj1.model &lt;&lt; </a:t>
            </a:r>
            <a:r>
              <a:rPr lang="en-IN" dirty="0">
                <a:solidFill>
                  <a:srgbClr val="A52A2A"/>
                </a:solidFill>
                <a:effectLst/>
              </a:rPr>
              <a:t>" "</a:t>
            </a:r>
            <a:r>
              <a:rPr lang="en-IN" dirty="0">
                <a:solidFill>
                  <a:srgbClr val="000000"/>
                </a:solidFill>
                <a:effectLst/>
              </a:rPr>
              <a:t> &lt;&lt; carObj1.year &lt;&lt; </a:t>
            </a:r>
            <a:r>
              <a:rPr lang="en-IN" dirty="0">
                <a:solidFill>
                  <a:srgbClr val="A52A2A"/>
                </a:solidFill>
                <a:effectLst/>
              </a:rPr>
              <a:t>"\n"</a:t>
            </a:r>
            <a:r>
              <a:rPr lang="en-IN" dirty="0">
                <a:solidFill>
                  <a:srgbClr val="000000"/>
                </a:solidFill>
                <a:effectLst/>
              </a:rPr>
              <a:t>;</a:t>
            </a:r>
            <a:br>
              <a:rPr lang="en-IN" dirty="0">
                <a:solidFill>
                  <a:srgbClr val="000000"/>
                </a:solidFill>
                <a:effectLst/>
              </a:rPr>
            </a:br>
            <a:r>
              <a:rPr lang="en-IN" dirty="0">
                <a:solidFill>
                  <a:srgbClr val="000000"/>
                </a:solidFill>
                <a:effectLst/>
              </a:rPr>
              <a:t>  </a:t>
            </a:r>
            <a:r>
              <a:rPr lang="en-IN" dirty="0" err="1">
                <a:solidFill>
                  <a:srgbClr val="000000"/>
                </a:solidFill>
                <a:effectLst/>
              </a:rPr>
              <a:t>cout</a:t>
            </a:r>
            <a:r>
              <a:rPr lang="en-IN" dirty="0">
                <a:solidFill>
                  <a:srgbClr val="000000"/>
                </a:solidFill>
                <a:effectLst/>
              </a:rPr>
              <a:t> &lt;&lt; carObj2.brand &lt;&lt; </a:t>
            </a:r>
            <a:r>
              <a:rPr lang="en-IN" dirty="0">
                <a:solidFill>
                  <a:srgbClr val="A52A2A"/>
                </a:solidFill>
                <a:effectLst/>
              </a:rPr>
              <a:t>" "</a:t>
            </a:r>
            <a:r>
              <a:rPr lang="en-IN" dirty="0">
                <a:solidFill>
                  <a:srgbClr val="000000"/>
                </a:solidFill>
                <a:effectLst/>
              </a:rPr>
              <a:t> &lt;&lt; carObj2.model &lt;&lt; </a:t>
            </a:r>
            <a:r>
              <a:rPr lang="en-IN" dirty="0">
                <a:solidFill>
                  <a:srgbClr val="A52A2A"/>
                </a:solidFill>
                <a:effectLst/>
              </a:rPr>
              <a:t>" "</a:t>
            </a:r>
            <a:r>
              <a:rPr lang="en-IN" dirty="0">
                <a:solidFill>
                  <a:srgbClr val="000000"/>
                </a:solidFill>
                <a:effectLst/>
              </a:rPr>
              <a:t> &lt;&lt; carObj2.year &lt;&lt; </a:t>
            </a:r>
            <a:r>
              <a:rPr lang="en-IN" dirty="0">
                <a:solidFill>
                  <a:srgbClr val="A52A2A"/>
                </a:solidFill>
                <a:effectLst/>
              </a:rPr>
              <a:t>"\n"</a:t>
            </a:r>
            <a:r>
              <a:rPr lang="en-IN" dirty="0">
                <a:solidFill>
                  <a:srgbClr val="000000"/>
                </a:solidFill>
                <a:effectLst/>
              </a:rPr>
              <a:t>;</a:t>
            </a:r>
            <a:br>
              <a:rPr lang="en-IN" dirty="0">
                <a:solidFill>
                  <a:srgbClr val="000000"/>
                </a:solidFill>
                <a:effectLst/>
              </a:rPr>
            </a:br>
            <a:r>
              <a:rPr lang="en-IN" dirty="0">
                <a:solidFill>
                  <a:srgbClr val="000000"/>
                </a:solidFill>
                <a:effectLst/>
              </a:rPr>
              <a:t>  </a:t>
            </a:r>
            <a:r>
              <a:rPr lang="en-IN" dirty="0">
                <a:solidFill>
                  <a:srgbClr val="0000CD"/>
                </a:solidFill>
                <a:effectLst/>
              </a:rPr>
              <a:t>return</a:t>
            </a:r>
            <a:r>
              <a:rPr lang="en-IN" dirty="0">
                <a:solidFill>
                  <a:srgbClr val="000000"/>
                </a:solidFill>
                <a:effectLst/>
              </a:rPr>
              <a:t> </a:t>
            </a:r>
            <a:r>
              <a:rPr lang="en-IN" dirty="0">
                <a:solidFill>
                  <a:srgbClr val="FF0000"/>
                </a:solidFill>
                <a:effectLst/>
              </a:rPr>
              <a:t>0</a:t>
            </a:r>
            <a:r>
              <a:rPr lang="en-IN" dirty="0">
                <a:solidFill>
                  <a:srgbClr val="000000"/>
                </a:solidFill>
                <a:effectLst/>
              </a:rPr>
              <a:t>;</a:t>
            </a:r>
            <a:br>
              <a:rPr lang="en-IN" dirty="0">
                <a:solidFill>
                  <a:srgbClr val="000000"/>
                </a:solidFill>
                <a:effectLst/>
              </a:rPr>
            </a:br>
            <a:r>
              <a:rPr lang="en-IN" dirty="0">
                <a:solidFill>
                  <a:srgbClr val="000000"/>
                </a:solidFill>
                <a:effectLst/>
              </a:rPr>
              <a:t>}</a:t>
            </a:r>
            <a:endParaRPr kumimoji="0" lang="en-US" altLang="en-US" b="0" i="0" u="none" strike="noStrike" cap="none" normalizeH="0" baseline="0" dirty="0">
              <a:ln>
                <a:noFill/>
              </a:ln>
              <a:solidFill>
                <a:schemeClr val="tx1"/>
              </a:solidFill>
              <a:effectLst/>
              <a:latin typeface="Arial Unicode MS"/>
            </a:endParaRPr>
          </a:p>
        </p:txBody>
      </p:sp>
    </p:spTree>
    <p:extLst>
      <p:ext uri="{BB962C8B-B14F-4D97-AF65-F5344CB8AC3E}">
        <p14:creationId xmlns:p14="http://schemas.microsoft.com/office/powerpoint/2010/main" val="3619417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6DB63-47CB-475E-B60C-17F0C429C7F2}"/>
              </a:ext>
            </a:extLst>
          </p:cNvPr>
          <p:cNvSpPr>
            <a:spLocks noGrp="1"/>
          </p:cNvSpPr>
          <p:nvPr>
            <p:ph type="title"/>
          </p:nvPr>
        </p:nvSpPr>
        <p:spPr>
          <a:xfrm>
            <a:off x="69274" y="857251"/>
            <a:ext cx="7886700" cy="994172"/>
          </a:xfrm>
        </p:spPr>
        <p:txBody>
          <a:bodyPr/>
          <a:lstStyle/>
          <a:p>
            <a:r>
              <a:rPr lang="en-US" dirty="0"/>
              <a:t>Access Specifiers in C++</a:t>
            </a:r>
            <a:endParaRPr lang="en-IN" dirty="0"/>
          </a:p>
        </p:txBody>
      </p:sp>
      <p:sp>
        <p:nvSpPr>
          <p:cNvPr id="4" name="Rectangle 1">
            <a:extLst>
              <a:ext uri="{FF2B5EF4-FFF2-40B4-BE49-F238E27FC236}">
                <a16:creationId xmlns:a16="http://schemas.microsoft.com/office/drawing/2014/main" id="{4C8B3174-F3F1-443C-B286-1388AF511537}"/>
              </a:ext>
            </a:extLst>
          </p:cNvPr>
          <p:cNvSpPr>
            <a:spLocks noGrp="1" noChangeArrowheads="1"/>
          </p:cNvSpPr>
          <p:nvPr>
            <p:ph idx="1"/>
          </p:nvPr>
        </p:nvSpPr>
        <p:spPr bwMode="auto">
          <a:xfrm>
            <a:off x="781050" y="1568767"/>
            <a:ext cx="7039841"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350" dirty="0">
                <a:latin typeface="Arial" panose="020B0604020202020204" pitchFamily="34" charset="0"/>
              </a:rPr>
              <a:t>In C++, there are three access specifiers:</a:t>
            </a:r>
          </a:p>
          <a:p>
            <a:pPr marL="0" indent="0" defTabSz="685800" eaLnBrk="0" fontAlgn="base" hangingPunct="0">
              <a:spcBef>
                <a:spcPct val="0"/>
              </a:spcBef>
              <a:spcAft>
                <a:spcPct val="0"/>
              </a:spcAft>
              <a:buClrTx/>
              <a:buSzTx/>
              <a:buFontTx/>
              <a:buChar char="•"/>
            </a:pPr>
            <a:r>
              <a:rPr lang="en-US" altLang="en-US" sz="1350" dirty="0">
                <a:latin typeface="Arial" panose="020B0604020202020204" pitchFamily="34" charset="0"/>
              </a:rPr>
              <a:t>public -</a:t>
            </a:r>
          </a:p>
          <a:p>
            <a:pPr marL="342900" lvl="1" indent="0" eaLnBrk="0" fontAlgn="base" hangingPunct="0">
              <a:spcBef>
                <a:spcPct val="0"/>
              </a:spcBef>
              <a:spcAft>
                <a:spcPct val="0"/>
              </a:spcAft>
              <a:buFontTx/>
              <a:buChar char="•"/>
            </a:pPr>
            <a:r>
              <a:rPr lang="en-US" altLang="en-US" sz="1350" dirty="0">
                <a:latin typeface="Arial" panose="020B0604020202020204" pitchFamily="34" charset="0"/>
              </a:rPr>
              <a:t>The public keyword is used to create public members (data and functions). </a:t>
            </a:r>
          </a:p>
          <a:p>
            <a:pPr marL="342900" lvl="1" indent="0" eaLnBrk="0" fontAlgn="base" hangingPunct="0">
              <a:spcBef>
                <a:spcPct val="0"/>
              </a:spcBef>
              <a:spcAft>
                <a:spcPct val="0"/>
              </a:spcAft>
              <a:buFontTx/>
              <a:buChar char="•"/>
            </a:pPr>
            <a:r>
              <a:rPr lang="en-US" altLang="en-US" sz="1350" dirty="0">
                <a:latin typeface="Arial" panose="020B0604020202020204" pitchFamily="34" charset="0"/>
              </a:rPr>
              <a:t>The public members are accessible from any part of the program , i.e.  </a:t>
            </a:r>
            <a:r>
              <a:rPr lang="en-US" altLang="en-US" sz="1350" dirty="0" err="1">
                <a:latin typeface="Arial" panose="020B0604020202020204" pitchFamily="34" charset="0"/>
              </a:rPr>
              <a:t>Pulbic</a:t>
            </a:r>
            <a:r>
              <a:rPr lang="en-US" altLang="en-US" sz="1350" dirty="0">
                <a:latin typeface="Arial" panose="020B0604020202020204" pitchFamily="34" charset="0"/>
              </a:rPr>
              <a:t> members are accessible from outside the class </a:t>
            </a:r>
          </a:p>
          <a:p>
            <a:pPr marL="342900" lvl="1" indent="0" eaLnBrk="0" fontAlgn="base" hangingPunct="0">
              <a:spcBef>
                <a:spcPct val="0"/>
              </a:spcBef>
              <a:spcAft>
                <a:spcPct val="0"/>
              </a:spcAft>
              <a:buFontTx/>
              <a:buChar char="•"/>
            </a:pPr>
            <a:endParaRPr lang="en-US" altLang="en-US" sz="1350" dirty="0">
              <a:latin typeface="Arial" panose="020B0604020202020204" pitchFamily="34" charset="0"/>
            </a:endParaRPr>
          </a:p>
          <a:p>
            <a:pPr marL="0" indent="0" defTabSz="685800" eaLnBrk="0" fontAlgn="base" hangingPunct="0">
              <a:spcBef>
                <a:spcPct val="0"/>
              </a:spcBef>
              <a:spcAft>
                <a:spcPct val="0"/>
              </a:spcAft>
              <a:buClrTx/>
              <a:buSzTx/>
              <a:buFontTx/>
              <a:buChar char="•"/>
            </a:pPr>
            <a:endParaRPr lang="en-US" altLang="en-US" sz="1350" dirty="0">
              <a:latin typeface="Arial" panose="020B0604020202020204" pitchFamily="34" charset="0"/>
            </a:endParaRPr>
          </a:p>
          <a:p>
            <a:pPr marL="0" indent="0" defTabSz="685800" eaLnBrk="0" fontAlgn="base" hangingPunct="0">
              <a:spcBef>
                <a:spcPct val="0"/>
              </a:spcBef>
              <a:spcAft>
                <a:spcPct val="0"/>
              </a:spcAft>
              <a:buClrTx/>
              <a:buSzTx/>
              <a:buFontTx/>
              <a:buChar char="•"/>
            </a:pPr>
            <a:r>
              <a:rPr lang="en-US" altLang="en-US" sz="1350" dirty="0">
                <a:latin typeface="Arial" panose="020B0604020202020204" pitchFamily="34" charset="0"/>
              </a:rPr>
              <a:t>private – </a:t>
            </a:r>
          </a:p>
          <a:p>
            <a:pPr marL="342900" lvl="1" indent="0" eaLnBrk="0" fontAlgn="base" hangingPunct="0">
              <a:spcBef>
                <a:spcPct val="0"/>
              </a:spcBef>
              <a:spcAft>
                <a:spcPct val="0"/>
              </a:spcAft>
              <a:buClrTx/>
              <a:buFontTx/>
              <a:buChar char="•"/>
            </a:pPr>
            <a:r>
              <a:rPr lang="en-US" altLang="en-US" sz="1350" dirty="0">
                <a:latin typeface="Arial" panose="020B0604020202020204" pitchFamily="34" charset="0"/>
              </a:rPr>
              <a:t>The private keyword is used to create private members (data and functions). </a:t>
            </a:r>
          </a:p>
          <a:p>
            <a:pPr marL="342900" lvl="1" indent="0" eaLnBrk="0" fontAlgn="base" hangingPunct="0">
              <a:spcBef>
                <a:spcPct val="0"/>
              </a:spcBef>
              <a:spcAft>
                <a:spcPct val="0"/>
              </a:spcAft>
              <a:buFontTx/>
              <a:buChar char="•"/>
            </a:pPr>
            <a:r>
              <a:rPr lang="en-US" altLang="en-US" sz="1350" dirty="0">
                <a:latin typeface="Arial" panose="020B0604020202020204" pitchFamily="34" charset="0"/>
              </a:rPr>
              <a:t>The private members can only be accessed from within the class, i.e. members cannot be accessed (or viewed) from outside the class </a:t>
            </a:r>
          </a:p>
          <a:p>
            <a:pPr marL="342900" lvl="1" indent="0" eaLnBrk="0" fontAlgn="base" hangingPunct="0">
              <a:spcBef>
                <a:spcPct val="0"/>
              </a:spcBef>
              <a:spcAft>
                <a:spcPct val="0"/>
              </a:spcAft>
              <a:buClrTx/>
              <a:buFontTx/>
              <a:buChar char="•"/>
            </a:pPr>
            <a:r>
              <a:rPr lang="en-US" altLang="en-US" sz="1350" dirty="0">
                <a:latin typeface="Arial" panose="020B0604020202020204" pitchFamily="34" charset="0"/>
              </a:rPr>
              <a:t>However, friend classes and friend functions can access private members. </a:t>
            </a:r>
          </a:p>
          <a:p>
            <a:pPr marL="342900" lvl="1" indent="0" eaLnBrk="0" fontAlgn="base" hangingPunct="0">
              <a:spcBef>
                <a:spcPct val="0"/>
              </a:spcBef>
              <a:spcAft>
                <a:spcPct val="0"/>
              </a:spcAft>
              <a:buClrTx/>
              <a:buFontTx/>
              <a:buChar char="•"/>
            </a:pPr>
            <a:endParaRPr lang="en-US" altLang="en-US" sz="1350" dirty="0">
              <a:latin typeface="Arial" panose="020B0604020202020204" pitchFamily="34" charset="0"/>
            </a:endParaRPr>
          </a:p>
          <a:p>
            <a:pPr marL="0" indent="0" defTabSz="685800" eaLnBrk="0" fontAlgn="base" hangingPunct="0">
              <a:spcBef>
                <a:spcPct val="0"/>
              </a:spcBef>
              <a:spcAft>
                <a:spcPct val="0"/>
              </a:spcAft>
              <a:buClrTx/>
              <a:buSzTx/>
              <a:buFontTx/>
              <a:buChar char="•"/>
            </a:pPr>
            <a:r>
              <a:rPr lang="en-US" altLang="en-US" sz="1350" dirty="0">
                <a:latin typeface="Arial" panose="020B0604020202020204" pitchFamily="34" charset="0"/>
              </a:rPr>
              <a:t>protected – </a:t>
            </a:r>
          </a:p>
          <a:p>
            <a:pPr marL="342900" lvl="1" indent="0" eaLnBrk="0" fontAlgn="base" hangingPunct="0">
              <a:spcBef>
                <a:spcPct val="0"/>
              </a:spcBef>
              <a:spcAft>
                <a:spcPct val="0"/>
              </a:spcAft>
              <a:buClrTx/>
              <a:buFontTx/>
              <a:buChar char="•"/>
            </a:pPr>
            <a:r>
              <a:rPr lang="en-US" altLang="en-US" sz="1350" dirty="0">
                <a:latin typeface="Arial" panose="020B0604020202020204" pitchFamily="34" charset="0"/>
              </a:rPr>
              <a:t>The protected keyword is used to create protected members (data and function). </a:t>
            </a:r>
          </a:p>
          <a:p>
            <a:pPr marL="342900" lvl="1" indent="0" eaLnBrk="0" fontAlgn="base" hangingPunct="0">
              <a:spcBef>
                <a:spcPct val="0"/>
              </a:spcBef>
              <a:spcAft>
                <a:spcPct val="0"/>
              </a:spcAft>
              <a:buClrTx/>
              <a:buFontTx/>
              <a:buChar char="•"/>
            </a:pPr>
            <a:r>
              <a:rPr lang="en-US" altLang="en-US" sz="1350" dirty="0">
                <a:latin typeface="Arial" panose="020B0604020202020204" pitchFamily="34" charset="0"/>
              </a:rPr>
              <a:t>The protected members can be accessed within the class and from the derived class i.e. members cannot be accessed from outside the class, however, they can be accessed in inherited classes. </a:t>
            </a:r>
          </a:p>
          <a:p>
            <a:pPr marL="342900" lvl="1" indent="0" eaLnBrk="0" fontAlgn="base" hangingPunct="0">
              <a:spcBef>
                <a:spcPct val="0"/>
              </a:spcBef>
              <a:spcAft>
                <a:spcPct val="0"/>
              </a:spcAft>
              <a:buClrTx/>
              <a:buFontTx/>
              <a:buChar char="•"/>
            </a:pPr>
            <a:r>
              <a:rPr lang="en-US" sz="1350" dirty="0">
                <a:latin typeface="Arial" panose="020B0604020202020204" pitchFamily="34" charset="0"/>
              </a:rPr>
              <a:t>Protected elements are just like the private, except they can be accessed by derived classes.</a:t>
            </a:r>
            <a:endParaRPr lang="en-US" altLang="en-US" sz="1350" dirty="0">
              <a:latin typeface="Arial" panose="020B0604020202020204" pitchFamily="34" charset="0"/>
            </a:endParaRPr>
          </a:p>
          <a:p>
            <a:pPr marL="0" indent="0" defTabSz="685800" eaLnBrk="0" fontAlgn="base" hangingPunct="0">
              <a:spcBef>
                <a:spcPct val="0"/>
              </a:spcBef>
              <a:spcAft>
                <a:spcPct val="0"/>
              </a:spcAft>
              <a:buClrTx/>
              <a:buSzTx/>
              <a:buNone/>
            </a:pPr>
            <a:endParaRPr lang="en-US" altLang="en-US" sz="1350" dirty="0">
              <a:latin typeface="Arial" panose="020B0604020202020204" pitchFamily="34" charset="0"/>
            </a:endParaRPr>
          </a:p>
        </p:txBody>
      </p:sp>
      <p:sp>
        <p:nvSpPr>
          <p:cNvPr id="5" name="Rectangle 2">
            <a:extLst>
              <a:ext uri="{FF2B5EF4-FFF2-40B4-BE49-F238E27FC236}">
                <a16:creationId xmlns:a16="http://schemas.microsoft.com/office/drawing/2014/main" id="{84EE1FA9-BABC-48AE-9799-B7DB458CABBA}"/>
              </a:ext>
            </a:extLst>
          </p:cNvPr>
          <p:cNvSpPr>
            <a:spLocks noChangeArrowheads="1"/>
          </p:cNvSpPr>
          <p:nvPr/>
        </p:nvSpPr>
        <p:spPr bwMode="auto">
          <a:xfrm>
            <a:off x="1" y="614877"/>
            <a:ext cx="138564"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endParaRPr lang="en-US" altLang="en-US" sz="1350" dirty="0">
              <a:latin typeface="Arial" panose="020B0604020202020204" pitchFamily="34" charset="0"/>
            </a:endParaRPr>
          </a:p>
          <a:p>
            <a:pPr defTabSz="685800" eaLnBrk="0" fontAlgn="base" hangingPunct="0">
              <a:spcBef>
                <a:spcPct val="0"/>
              </a:spcBef>
              <a:spcAft>
                <a:spcPct val="0"/>
              </a:spcAft>
            </a:pPr>
            <a:endParaRPr lang="en-US" altLang="en-US" sz="1350" dirty="0">
              <a:latin typeface="Arial" panose="020B0604020202020204" pitchFamily="34" charset="0"/>
            </a:endParaRPr>
          </a:p>
        </p:txBody>
      </p:sp>
    </p:spTree>
    <p:extLst>
      <p:ext uri="{BB962C8B-B14F-4D97-AF65-F5344CB8AC3E}">
        <p14:creationId xmlns:p14="http://schemas.microsoft.com/office/powerpoint/2010/main" val="923434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We sometimes distinguish between </a:t>
            </a:r>
            <a:r>
              <a:rPr lang="en-US" sz="2800" b="1" i="1" dirty="0">
                <a:solidFill>
                  <a:srgbClr val="FF0000"/>
                </a:solidFill>
                <a:latin typeface="Times New Roman" panose="02020603050405020304" pitchFamily="18" charset="0"/>
                <a:cs typeface="Times New Roman" panose="02020603050405020304" pitchFamily="18" charset="0"/>
              </a:rPr>
              <a:t>control abstraction</a:t>
            </a:r>
            <a:r>
              <a:rPr lang="en-US" sz="2800" b="1" dirty="0">
                <a:solidFill>
                  <a:srgbClr val="FF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in which the principal purpose of the abstraction is to perform a well-defined operation, and </a:t>
            </a:r>
          </a:p>
          <a:p>
            <a:pPr algn="just">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800" b="1" i="1" dirty="0">
                <a:solidFill>
                  <a:srgbClr val="FF0000"/>
                </a:solidFill>
                <a:latin typeface="Times New Roman" panose="02020603050405020304" pitchFamily="18" charset="0"/>
                <a:cs typeface="Times New Roman" panose="02020603050405020304" pitchFamily="18" charset="0"/>
              </a:rPr>
              <a:t>data abstraction</a:t>
            </a:r>
            <a:r>
              <a:rPr lang="en-US" sz="2800" dirty="0">
                <a:latin typeface="Times New Roman" panose="02020603050405020304" pitchFamily="18" charset="0"/>
                <a:cs typeface="Times New Roman" panose="02020603050405020304" pitchFamily="18" charset="0"/>
              </a:rPr>
              <a:t>, in which the principal purpose of the abstraction is to represent information.</a:t>
            </a:r>
          </a:p>
          <a:p>
            <a:pPr algn="just">
              <a:buFont typeface="Wingdings" panose="05000000000000000000" pitchFamily="2" charset="2"/>
              <a:buChar char="v"/>
            </a:pPr>
            <a:endParaRPr lang="en-US" sz="2800" b="1" i="1" dirty="0">
              <a:latin typeface="Times New Roman" panose="02020603050405020304" pitchFamily="18" charset="0"/>
              <a:cs typeface="Times New Roman" panose="02020603050405020304" pitchFamily="18" charset="0"/>
            </a:endParaRPr>
          </a:p>
          <a:p>
            <a:pPr algn="just"/>
            <a:r>
              <a:rPr lang="en-US" sz="2800" b="1" i="1" dirty="0">
                <a:solidFill>
                  <a:srgbClr val="FF0000"/>
                </a:solidFill>
                <a:latin typeface="Times New Roman" panose="02020603050405020304" pitchFamily="18" charset="0"/>
                <a:cs typeface="Times New Roman" panose="02020603050405020304" pitchFamily="18" charset="0"/>
              </a:rPr>
              <a:t>Subroutines/Subprogram</a:t>
            </a:r>
            <a:r>
              <a:rPr lang="en-US" sz="2800" dirty="0"/>
              <a:t> </a:t>
            </a:r>
            <a:r>
              <a:rPr lang="en-US" sz="2800" dirty="0">
                <a:latin typeface="Times New Roman" panose="02020603050405020304" pitchFamily="18" charset="0"/>
                <a:cs typeface="Times New Roman" panose="02020603050405020304" pitchFamily="18" charset="0"/>
              </a:rPr>
              <a:t>are the principal mechanism for control abstraction in most programming languages. A subroutine performs its operation on behalf of a caller, who waits for the subroutine to finish before continuing execution.</a:t>
            </a:r>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dirty="0"/>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073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5D995-DF65-403E-A72F-FCBB342B8D0D}"/>
              </a:ext>
            </a:extLst>
          </p:cNvPr>
          <p:cNvSpPr>
            <a:spLocks noGrp="1"/>
          </p:cNvSpPr>
          <p:nvPr>
            <p:ph type="title"/>
          </p:nvPr>
        </p:nvSpPr>
        <p:spPr>
          <a:xfrm>
            <a:off x="0" y="857251"/>
            <a:ext cx="7886700" cy="994172"/>
          </a:xfrm>
        </p:spPr>
        <p:txBody>
          <a:bodyPr/>
          <a:lstStyle/>
          <a:p>
            <a:r>
              <a:rPr lang="en-US" dirty="0"/>
              <a:t>Example of public specifier</a:t>
            </a:r>
            <a:endParaRPr lang="en-IN" dirty="0"/>
          </a:p>
        </p:txBody>
      </p:sp>
      <p:sp>
        <p:nvSpPr>
          <p:cNvPr id="5" name="TextBox 4">
            <a:extLst>
              <a:ext uri="{FF2B5EF4-FFF2-40B4-BE49-F238E27FC236}">
                <a16:creationId xmlns:a16="http://schemas.microsoft.com/office/drawing/2014/main" id="{20131541-B215-47F1-873C-D3767E480940}"/>
              </a:ext>
            </a:extLst>
          </p:cNvPr>
          <p:cNvSpPr txBox="1"/>
          <p:nvPr/>
        </p:nvSpPr>
        <p:spPr>
          <a:xfrm>
            <a:off x="628650" y="2078508"/>
            <a:ext cx="2987387" cy="3416320"/>
          </a:xfrm>
          <a:prstGeom prst="rect">
            <a:avLst/>
          </a:prstGeom>
          <a:noFill/>
        </p:spPr>
        <p:txBody>
          <a:bodyPr wrap="square">
            <a:spAutoFit/>
          </a:bodyPr>
          <a:lstStyle/>
          <a:p>
            <a:r>
              <a:rPr lang="en-US" sz="1350" dirty="0"/>
              <a:t>#include &lt;iostream&gt;</a:t>
            </a:r>
          </a:p>
          <a:p>
            <a:r>
              <a:rPr lang="en-US" sz="1350" dirty="0"/>
              <a:t>using namespace std;</a:t>
            </a:r>
          </a:p>
          <a:p>
            <a:endParaRPr lang="en-US" sz="1350" dirty="0"/>
          </a:p>
          <a:p>
            <a:r>
              <a:rPr lang="en-US" sz="1350" dirty="0"/>
              <a:t>// define a class</a:t>
            </a:r>
          </a:p>
          <a:p>
            <a:r>
              <a:rPr lang="en-US" sz="1350" dirty="0"/>
              <a:t>class Sample {</a:t>
            </a:r>
          </a:p>
          <a:p>
            <a:endParaRPr lang="en-US" sz="1350" dirty="0"/>
          </a:p>
          <a:p>
            <a:r>
              <a:rPr lang="en-US" sz="1350" dirty="0"/>
              <a:t>    // public elements</a:t>
            </a:r>
          </a:p>
          <a:p>
            <a:r>
              <a:rPr lang="en-US" sz="1350" dirty="0"/>
              <a:t>   public:</a:t>
            </a:r>
          </a:p>
          <a:p>
            <a:r>
              <a:rPr lang="en-US" sz="1350" dirty="0"/>
              <a:t>    int age;</a:t>
            </a:r>
          </a:p>
          <a:p>
            <a:endParaRPr lang="en-US" sz="1350" dirty="0"/>
          </a:p>
          <a:p>
            <a:r>
              <a:rPr lang="en-US" sz="1350" dirty="0"/>
              <a:t>    void </a:t>
            </a:r>
            <a:r>
              <a:rPr lang="en-US" sz="1350" dirty="0" err="1"/>
              <a:t>displayAge</a:t>
            </a:r>
            <a:r>
              <a:rPr lang="en-US" sz="1350" dirty="0"/>
              <a:t>() {</a:t>
            </a:r>
          </a:p>
          <a:p>
            <a:r>
              <a:rPr lang="en-US" sz="1350" dirty="0"/>
              <a:t>        </a:t>
            </a:r>
            <a:r>
              <a:rPr lang="en-US" sz="1350" dirty="0" err="1"/>
              <a:t>cout</a:t>
            </a:r>
            <a:r>
              <a:rPr lang="en-US" sz="1350" dirty="0"/>
              <a:t> &lt;&lt; "Age = " &lt;&lt; age &lt;&lt; </a:t>
            </a:r>
            <a:r>
              <a:rPr lang="en-US" sz="1350" dirty="0" err="1"/>
              <a:t>endl</a:t>
            </a:r>
            <a:r>
              <a:rPr lang="en-US" sz="1350" dirty="0"/>
              <a:t>;</a:t>
            </a:r>
          </a:p>
          <a:p>
            <a:r>
              <a:rPr lang="en-US" sz="1350" dirty="0"/>
              <a:t>    }</a:t>
            </a:r>
          </a:p>
          <a:p>
            <a:r>
              <a:rPr lang="en-US" sz="1350" dirty="0"/>
              <a:t>};</a:t>
            </a:r>
          </a:p>
          <a:p>
            <a:endParaRPr lang="en-US" sz="1350" dirty="0"/>
          </a:p>
        </p:txBody>
      </p:sp>
      <p:sp>
        <p:nvSpPr>
          <p:cNvPr id="7" name="TextBox 6">
            <a:extLst>
              <a:ext uri="{FF2B5EF4-FFF2-40B4-BE49-F238E27FC236}">
                <a16:creationId xmlns:a16="http://schemas.microsoft.com/office/drawing/2014/main" id="{61F1835A-71E2-4089-95D0-39BCE1E94881}"/>
              </a:ext>
            </a:extLst>
          </p:cNvPr>
          <p:cNvSpPr txBox="1"/>
          <p:nvPr/>
        </p:nvSpPr>
        <p:spPr>
          <a:xfrm>
            <a:off x="4502727" y="2089428"/>
            <a:ext cx="4572000" cy="3208571"/>
          </a:xfrm>
          <a:prstGeom prst="rect">
            <a:avLst/>
          </a:prstGeom>
          <a:noFill/>
        </p:spPr>
        <p:txBody>
          <a:bodyPr wrap="square">
            <a:spAutoFit/>
          </a:bodyPr>
          <a:lstStyle/>
          <a:p>
            <a:r>
              <a:rPr lang="en-US" sz="1350" dirty="0"/>
              <a:t>int main() {</a:t>
            </a:r>
          </a:p>
          <a:p>
            <a:endParaRPr lang="en-US" sz="1350" dirty="0"/>
          </a:p>
          <a:p>
            <a:r>
              <a:rPr lang="en-US" sz="1350" dirty="0"/>
              <a:t>    // declare a class object</a:t>
            </a:r>
          </a:p>
          <a:p>
            <a:r>
              <a:rPr lang="en-US" sz="1350" dirty="0"/>
              <a:t>    Sample obj1;</a:t>
            </a:r>
          </a:p>
          <a:p>
            <a:endParaRPr lang="en-US" sz="1350" dirty="0"/>
          </a:p>
          <a:p>
            <a:r>
              <a:rPr lang="en-US" sz="1350" dirty="0"/>
              <a:t>    </a:t>
            </a:r>
            <a:r>
              <a:rPr lang="en-US" sz="1350" dirty="0" err="1"/>
              <a:t>cout</a:t>
            </a:r>
            <a:r>
              <a:rPr lang="en-US" sz="1350" dirty="0"/>
              <a:t> &lt;&lt; "Enter your age: ";</a:t>
            </a:r>
          </a:p>
          <a:p>
            <a:endParaRPr lang="en-US" sz="1350" dirty="0"/>
          </a:p>
          <a:p>
            <a:r>
              <a:rPr lang="en-US" sz="1350" dirty="0"/>
              <a:t>    // store input in age of the obj1 object</a:t>
            </a:r>
          </a:p>
          <a:p>
            <a:r>
              <a:rPr lang="en-US" sz="1350" dirty="0"/>
              <a:t>    </a:t>
            </a:r>
            <a:r>
              <a:rPr lang="en-US" sz="1350" dirty="0" err="1"/>
              <a:t>cin</a:t>
            </a:r>
            <a:r>
              <a:rPr lang="en-US" sz="1350" dirty="0"/>
              <a:t> &gt;&gt; obj1.age;</a:t>
            </a:r>
          </a:p>
          <a:p>
            <a:endParaRPr lang="en-US" sz="1350" dirty="0"/>
          </a:p>
          <a:p>
            <a:r>
              <a:rPr lang="en-US" sz="1350" dirty="0"/>
              <a:t>    // call class function</a:t>
            </a:r>
          </a:p>
          <a:p>
            <a:r>
              <a:rPr lang="en-US" sz="1350" dirty="0"/>
              <a:t>    obj1.displayAge();</a:t>
            </a:r>
          </a:p>
          <a:p>
            <a:endParaRPr lang="en-US" sz="1350" dirty="0"/>
          </a:p>
          <a:p>
            <a:r>
              <a:rPr lang="en-US" sz="1350" dirty="0"/>
              <a:t>    return 0;</a:t>
            </a:r>
          </a:p>
          <a:p>
            <a:r>
              <a:rPr lang="en-US" sz="1350" dirty="0"/>
              <a:t>}</a:t>
            </a:r>
            <a:endParaRPr lang="en-IN" sz="1350" dirty="0"/>
          </a:p>
        </p:txBody>
      </p:sp>
      <p:sp>
        <p:nvSpPr>
          <p:cNvPr id="8" name="Rectangle 1">
            <a:extLst>
              <a:ext uri="{FF2B5EF4-FFF2-40B4-BE49-F238E27FC236}">
                <a16:creationId xmlns:a16="http://schemas.microsoft.com/office/drawing/2014/main" id="{C6E3E9F1-D517-44BA-A347-15C07DBB03FE}"/>
              </a:ext>
            </a:extLst>
          </p:cNvPr>
          <p:cNvSpPr>
            <a:spLocks noChangeArrowheads="1"/>
          </p:cNvSpPr>
          <p:nvPr/>
        </p:nvSpPr>
        <p:spPr bwMode="auto">
          <a:xfrm>
            <a:off x="4572000" y="5265242"/>
            <a:ext cx="1456459"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Output</a:t>
            </a:r>
          </a:p>
          <a:p>
            <a:pPr defTabSz="685800" eaLnBrk="0" fontAlgn="base" hangingPunct="0">
              <a:spcBef>
                <a:spcPct val="0"/>
              </a:spcBef>
              <a:spcAft>
                <a:spcPct val="0"/>
              </a:spcAft>
            </a:pPr>
            <a:r>
              <a:rPr lang="en-US" altLang="en-US" sz="1200" dirty="0">
                <a:latin typeface="Arial Unicode MS"/>
              </a:rPr>
              <a:t>Enter your age: 20</a:t>
            </a:r>
          </a:p>
          <a:p>
            <a:pPr defTabSz="685800" eaLnBrk="0" fontAlgn="base" hangingPunct="0">
              <a:spcBef>
                <a:spcPct val="0"/>
              </a:spcBef>
              <a:spcAft>
                <a:spcPct val="0"/>
              </a:spcAft>
            </a:pPr>
            <a:r>
              <a:rPr lang="en-US" altLang="en-US" sz="1200" dirty="0">
                <a:latin typeface="Arial Unicode MS"/>
              </a:rPr>
              <a:t> Age = 20</a:t>
            </a:r>
            <a:r>
              <a:rPr lang="en-US" altLang="en-US" sz="1200" dirty="0"/>
              <a:t> </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1302050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541C-EC79-4736-8AB8-FD74E2E27CAD}"/>
              </a:ext>
            </a:extLst>
          </p:cNvPr>
          <p:cNvSpPr>
            <a:spLocks noGrp="1"/>
          </p:cNvSpPr>
          <p:nvPr>
            <p:ph type="title"/>
          </p:nvPr>
        </p:nvSpPr>
        <p:spPr>
          <a:xfrm>
            <a:off x="12129" y="857448"/>
            <a:ext cx="7886700" cy="994172"/>
          </a:xfrm>
        </p:spPr>
        <p:txBody>
          <a:bodyPr/>
          <a:lstStyle/>
          <a:p>
            <a:r>
              <a:rPr lang="en-US" dirty="0"/>
              <a:t>Example of private specifier</a:t>
            </a:r>
            <a:endParaRPr lang="en-IN" dirty="0"/>
          </a:p>
        </p:txBody>
      </p:sp>
      <p:sp>
        <p:nvSpPr>
          <p:cNvPr id="5" name="TextBox 4">
            <a:extLst>
              <a:ext uri="{FF2B5EF4-FFF2-40B4-BE49-F238E27FC236}">
                <a16:creationId xmlns:a16="http://schemas.microsoft.com/office/drawing/2014/main" id="{C3520362-F1D0-48FC-A490-7B13BDA511B0}"/>
              </a:ext>
            </a:extLst>
          </p:cNvPr>
          <p:cNvSpPr txBox="1"/>
          <p:nvPr/>
        </p:nvSpPr>
        <p:spPr>
          <a:xfrm>
            <a:off x="57581" y="1687326"/>
            <a:ext cx="3760195" cy="3624069"/>
          </a:xfrm>
          <a:prstGeom prst="rect">
            <a:avLst/>
          </a:prstGeom>
          <a:noFill/>
        </p:spPr>
        <p:txBody>
          <a:bodyPr wrap="square">
            <a:spAutoFit/>
          </a:bodyPr>
          <a:lstStyle/>
          <a:p>
            <a:r>
              <a:rPr lang="en-IN" sz="1350" dirty="0"/>
              <a:t>#include &lt;iostream&gt;</a:t>
            </a:r>
          </a:p>
          <a:p>
            <a:r>
              <a:rPr lang="en-IN" sz="1350" dirty="0"/>
              <a:t>using namespace std;</a:t>
            </a:r>
          </a:p>
          <a:p>
            <a:endParaRPr lang="en-IN" sz="1350" dirty="0"/>
          </a:p>
          <a:p>
            <a:r>
              <a:rPr lang="en-IN" sz="1350" dirty="0"/>
              <a:t>// define a class</a:t>
            </a:r>
          </a:p>
          <a:p>
            <a:r>
              <a:rPr lang="en-IN" sz="1350" dirty="0"/>
              <a:t>class Sample {</a:t>
            </a:r>
          </a:p>
          <a:p>
            <a:endParaRPr lang="en-IN" sz="1350" dirty="0"/>
          </a:p>
          <a:p>
            <a:r>
              <a:rPr lang="en-IN" sz="1350" dirty="0"/>
              <a:t>    // private elements</a:t>
            </a:r>
          </a:p>
          <a:p>
            <a:r>
              <a:rPr lang="en-IN" sz="1350" dirty="0"/>
              <a:t>   private:</a:t>
            </a:r>
          </a:p>
          <a:p>
            <a:r>
              <a:rPr lang="en-IN" sz="1350" dirty="0"/>
              <a:t>    int age;</a:t>
            </a:r>
          </a:p>
          <a:p>
            <a:endParaRPr lang="en-IN" sz="1350" dirty="0"/>
          </a:p>
          <a:p>
            <a:r>
              <a:rPr lang="en-IN" sz="1350" dirty="0"/>
              <a:t>    // public elements</a:t>
            </a:r>
          </a:p>
          <a:p>
            <a:r>
              <a:rPr lang="en-IN" sz="1350" dirty="0"/>
              <a:t>   public:</a:t>
            </a:r>
          </a:p>
          <a:p>
            <a:r>
              <a:rPr lang="en-IN" sz="1350" dirty="0"/>
              <a:t>    void </a:t>
            </a:r>
            <a:r>
              <a:rPr lang="en-IN" sz="1350" dirty="0" err="1"/>
              <a:t>displayAge</a:t>
            </a:r>
            <a:r>
              <a:rPr lang="en-IN" sz="1350" dirty="0"/>
              <a:t>(int a) {</a:t>
            </a:r>
          </a:p>
          <a:p>
            <a:r>
              <a:rPr lang="en-IN" sz="1350" dirty="0"/>
              <a:t>        age = a;</a:t>
            </a:r>
          </a:p>
          <a:p>
            <a:r>
              <a:rPr lang="en-IN" sz="1350" dirty="0"/>
              <a:t>        </a:t>
            </a:r>
            <a:r>
              <a:rPr lang="en-IN" sz="1350" dirty="0" err="1"/>
              <a:t>cout</a:t>
            </a:r>
            <a:r>
              <a:rPr lang="en-IN" sz="1350" dirty="0"/>
              <a:t> &lt;&lt; "Age = " &lt;&lt; age &lt;&lt; </a:t>
            </a:r>
            <a:r>
              <a:rPr lang="en-IN" sz="1350" dirty="0" err="1"/>
              <a:t>endl</a:t>
            </a:r>
            <a:r>
              <a:rPr lang="en-IN" sz="1350" dirty="0"/>
              <a:t>;</a:t>
            </a:r>
          </a:p>
          <a:p>
            <a:r>
              <a:rPr lang="en-IN" sz="1350" dirty="0"/>
              <a:t>    }</a:t>
            </a:r>
          </a:p>
          <a:p>
            <a:r>
              <a:rPr lang="en-IN" sz="1350" dirty="0"/>
              <a:t>};</a:t>
            </a:r>
          </a:p>
        </p:txBody>
      </p:sp>
      <p:sp>
        <p:nvSpPr>
          <p:cNvPr id="8" name="Rectangle 1">
            <a:extLst>
              <a:ext uri="{FF2B5EF4-FFF2-40B4-BE49-F238E27FC236}">
                <a16:creationId xmlns:a16="http://schemas.microsoft.com/office/drawing/2014/main" id="{EA23F824-C21E-4208-BB7B-09F579695766}"/>
              </a:ext>
            </a:extLst>
          </p:cNvPr>
          <p:cNvSpPr>
            <a:spLocks noChangeArrowheads="1"/>
          </p:cNvSpPr>
          <p:nvPr/>
        </p:nvSpPr>
        <p:spPr bwMode="auto">
          <a:xfrm>
            <a:off x="0" y="718751"/>
            <a:ext cx="2346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panose="020B0604020202020204" pitchFamily="34" charset="0"/>
              </a:rPr>
              <a:t>. </a:t>
            </a:r>
          </a:p>
        </p:txBody>
      </p:sp>
      <p:sp>
        <p:nvSpPr>
          <p:cNvPr id="11" name="TextBox 10">
            <a:extLst>
              <a:ext uri="{FF2B5EF4-FFF2-40B4-BE49-F238E27FC236}">
                <a16:creationId xmlns:a16="http://schemas.microsoft.com/office/drawing/2014/main" id="{CB81421B-6B4D-4779-A686-748BB6E3C866}"/>
              </a:ext>
            </a:extLst>
          </p:cNvPr>
          <p:cNvSpPr txBox="1"/>
          <p:nvPr/>
        </p:nvSpPr>
        <p:spPr>
          <a:xfrm>
            <a:off x="6929004" y="4498935"/>
            <a:ext cx="1951759" cy="715581"/>
          </a:xfrm>
          <a:prstGeom prst="rect">
            <a:avLst/>
          </a:prstGeom>
          <a:noFill/>
        </p:spPr>
        <p:txBody>
          <a:bodyPr wrap="square">
            <a:spAutoFit/>
          </a:bodyPr>
          <a:lstStyle/>
          <a:p>
            <a:pPr defTabSz="685800" eaLnBrk="0" fontAlgn="base" hangingPunct="0">
              <a:spcBef>
                <a:spcPct val="0"/>
              </a:spcBef>
              <a:spcAft>
                <a:spcPct val="0"/>
              </a:spcAft>
            </a:pPr>
            <a:r>
              <a:rPr lang="en-US" altLang="en-US" sz="1350" dirty="0">
                <a:latin typeface="Arial Unicode MS"/>
              </a:rPr>
              <a:t>Output</a:t>
            </a:r>
          </a:p>
          <a:p>
            <a:pPr defTabSz="685800" eaLnBrk="0" fontAlgn="base" hangingPunct="0">
              <a:spcBef>
                <a:spcPct val="0"/>
              </a:spcBef>
              <a:spcAft>
                <a:spcPct val="0"/>
              </a:spcAft>
            </a:pPr>
            <a:r>
              <a:rPr lang="en-US" altLang="en-US" sz="1350" dirty="0">
                <a:latin typeface="Arial Unicode MS"/>
              </a:rPr>
              <a:t>Enter your age: 20</a:t>
            </a:r>
          </a:p>
          <a:p>
            <a:pPr defTabSz="685800" eaLnBrk="0" fontAlgn="base" hangingPunct="0">
              <a:spcBef>
                <a:spcPct val="0"/>
              </a:spcBef>
              <a:spcAft>
                <a:spcPct val="0"/>
              </a:spcAft>
            </a:pPr>
            <a:r>
              <a:rPr lang="en-US" altLang="en-US" sz="1350" dirty="0">
                <a:latin typeface="Arial Unicode MS"/>
              </a:rPr>
              <a:t> Age = 20</a:t>
            </a:r>
            <a:r>
              <a:rPr lang="en-US" altLang="en-US" sz="1350" dirty="0"/>
              <a:t> </a:t>
            </a:r>
            <a:endParaRPr lang="en-US" altLang="en-US" sz="1350" dirty="0">
              <a:latin typeface="Arial" panose="020B0604020202020204" pitchFamily="34" charset="0"/>
            </a:endParaRPr>
          </a:p>
        </p:txBody>
      </p:sp>
      <p:sp>
        <p:nvSpPr>
          <p:cNvPr id="15" name="Content Placeholder 14">
            <a:extLst>
              <a:ext uri="{FF2B5EF4-FFF2-40B4-BE49-F238E27FC236}">
                <a16:creationId xmlns:a16="http://schemas.microsoft.com/office/drawing/2014/main" id="{148509F2-5A9B-4E14-8917-B8F543B2DE7E}"/>
              </a:ext>
            </a:extLst>
          </p:cNvPr>
          <p:cNvSpPr>
            <a:spLocks noGrp="1"/>
          </p:cNvSpPr>
          <p:nvPr>
            <p:ph idx="1"/>
          </p:nvPr>
        </p:nvSpPr>
        <p:spPr/>
        <p:txBody>
          <a:bodyPr/>
          <a:lstStyle/>
          <a:p>
            <a:endParaRPr lang="en-IN" dirty="0"/>
          </a:p>
        </p:txBody>
      </p:sp>
      <p:sp>
        <p:nvSpPr>
          <p:cNvPr id="16" name="Content Placeholder 2">
            <a:extLst>
              <a:ext uri="{FF2B5EF4-FFF2-40B4-BE49-F238E27FC236}">
                <a16:creationId xmlns:a16="http://schemas.microsoft.com/office/drawing/2014/main" id="{EE3EB5FE-241C-4747-93C0-4DE9729A81DC}"/>
              </a:ext>
            </a:extLst>
          </p:cNvPr>
          <p:cNvSpPr txBox="1">
            <a:spLocks/>
          </p:cNvSpPr>
          <p:nvPr/>
        </p:nvSpPr>
        <p:spPr>
          <a:xfrm>
            <a:off x="234680" y="5233385"/>
            <a:ext cx="7886700" cy="71855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a:t>Note : </a:t>
            </a:r>
            <a:r>
              <a:rPr lang="en-US" altLang="en-US" sz="1350">
                <a:latin typeface="Arial" panose="020B0604020202020204" pitchFamily="34" charset="0"/>
              </a:rPr>
              <a:t>In main(), the object </a:t>
            </a:r>
            <a:r>
              <a:rPr lang="en-US" altLang="en-US" sz="1350" i="1">
                <a:latin typeface="Arial" panose="020B0604020202020204" pitchFamily="34" charset="0"/>
              </a:rPr>
              <a:t>obj1</a:t>
            </a:r>
            <a:r>
              <a:rPr lang="en-US" altLang="en-US" sz="1350">
                <a:latin typeface="Arial" panose="020B0604020202020204" pitchFamily="34" charset="0"/>
              </a:rPr>
              <a:t> cannot directly access the class variable </a:t>
            </a:r>
            <a:r>
              <a:rPr lang="en-US" altLang="en-US" sz="1350" i="1">
                <a:latin typeface="Arial" panose="020B0604020202020204" pitchFamily="34" charset="0"/>
              </a:rPr>
              <a:t>age. </a:t>
            </a:r>
            <a:r>
              <a:rPr lang="en-US" sz="1350">
                <a:latin typeface="Arial" panose="020B0604020202020204" pitchFamily="34" charset="0"/>
              </a:rPr>
              <a:t>We can only indirectly manipulate  age t</a:t>
            </a:r>
            <a:r>
              <a:rPr lang="en-IN" sz="1350">
                <a:latin typeface="Arial" panose="020B0604020202020204" pitchFamily="34" charset="0"/>
              </a:rPr>
              <a:t>hrough the public function  displayAge() since this function initializes age </a:t>
            </a:r>
            <a:r>
              <a:rPr lang="en-US" sz="1350">
                <a:latin typeface="Arial" panose="020B0604020202020204" pitchFamily="34" charset="0"/>
              </a:rPr>
              <a:t>with the value of the argument passed to it i.e. the function parameter int a </a:t>
            </a:r>
            <a:r>
              <a:rPr lang="en-US" altLang="en-US" sz="1350">
                <a:latin typeface="Arial" panose="020B0604020202020204" pitchFamily="34" charset="0"/>
              </a:rPr>
              <a:t> </a:t>
            </a:r>
          </a:p>
          <a:p>
            <a:pPr marL="0" indent="0">
              <a:buNone/>
            </a:pPr>
            <a:endParaRPr lang="en-IN" sz="1350" dirty="0"/>
          </a:p>
        </p:txBody>
      </p:sp>
      <p:sp>
        <p:nvSpPr>
          <p:cNvPr id="17" name="TextBox 16">
            <a:extLst>
              <a:ext uri="{FF2B5EF4-FFF2-40B4-BE49-F238E27FC236}">
                <a16:creationId xmlns:a16="http://schemas.microsoft.com/office/drawing/2014/main" id="{A48C2D4A-7F8F-44A3-86D0-58B0CFDF7F48}"/>
              </a:ext>
            </a:extLst>
          </p:cNvPr>
          <p:cNvSpPr txBox="1"/>
          <p:nvPr/>
        </p:nvSpPr>
        <p:spPr>
          <a:xfrm>
            <a:off x="4643004" y="2026921"/>
            <a:ext cx="4572000" cy="3208571"/>
          </a:xfrm>
          <a:prstGeom prst="rect">
            <a:avLst/>
          </a:prstGeom>
          <a:noFill/>
        </p:spPr>
        <p:txBody>
          <a:bodyPr wrap="square">
            <a:spAutoFit/>
          </a:bodyPr>
          <a:lstStyle/>
          <a:p>
            <a:r>
              <a:rPr lang="en-US" sz="1350" dirty="0"/>
              <a:t>int main() {</a:t>
            </a:r>
          </a:p>
          <a:p>
            <a:endParaRPr lang="en-US" sz="1350" dirty="0"/>
          </a:p>
          <a:p>
            <a:r>
              <a:rPr lang="en-US" sz="1350" dirty="0"/>
              <a:t>    // declare a class object</a:t>
            </a:r>
          </a:p>
          <a:p>
            <a:r>
              <a:rPr lang="en-US" sz="1350" dirty="0"/>
              <a:t>    Sample obj1;</a:t>
            </a:r>
          </a:p>
          <a:p>
            <a:endParaRPr lang="en-US" sz="1350" dirty="0"/>
          </a:p>
          <a:p>
            <a:r>
              <a:rPr lang="en-US" sz="1350" dirty="0"/>
              <a:t>    </a:t>
            </a:r>
            <a:r>
              <a:rPr lang="en-US" sz="1350" dirty="0" err="1"/>
              <a:t>cout</a:t>
            </a:r>
            <a:r>
              <a:rPr lang="en-US" sz="1350" dirty="0"/>
              <a:t> &lt;&lt; "Enter your age: ";</a:t>
            </a:r>
          </a:p>
          <a:p>
            <a:endParaRPr lang="en-US" sz="1350" dirty="0"/>
          </a:p>
          <a:p>
            <a:r>
              <a:rPr lang="en-US" sz="1350" dirty="0"/>
              <a:t>    // store input in age of the obj1 object</a:t>
            </a:r>
          </a:p>
          <a:p>
            <a:r>
              <a:rPr lang="en-US" sz="1350" dirty="0"/>
              <a:t>    </a:t>
            </a:r>
            <a:r>
              <a:rPr lang="en-US" sz="1350" dirty="0" err="1"/>
              <a:t>cin</a:t>
            </a:r>
            <a:r>
              <a:rPr lang="en-US" sz="1350" dirty="0"/>
              <a:t> &gt;&gt; obj1.age;</a:t>
            </a:r>
          </a:p>
          <a:p>
            <a:endParaRPr lang="en-US" sz="1350" dirty="0"/>
          </a:p>
          <a:p>
            <a:r>
              <a:rPr lang="en-US" sz="1350" dirty="0"/>
              <a:t>    // call class function</a:t>
            </a:r>
          </a:p>
          <a:p>
            <a:r>
              <a:rPr lang="en-US" sz="1350" dirty="0"/>
              <a:t>    obj1.displayAge();</a:t>
            </a:r>
          </a:p>
          <a:p>
            <a:endParaRPr lang="en-US" sz="1350" dirty="0"/>
          </a:p>
          <a:p>
            <a:r>
              <a:rPr lang="en-US" sz="1350" dirty="0"/>
              <a:t>    return 0;</a:t>
            </a:r>
          </a:p>
          <a:p>
            <a:r>
              <a:rPr lang="en-US" sz="1350" dirty="0"/>
              <a:t>}</a:t>
            </a:r>
            <a:endParaRPr lang="en-IN" sz="1350" dirty="0"/>
          </a:p>
        </p:txBody>
      </p:sp>
    </p:spTree>
    <p:extLst>
      <p:ext uri="{BB962C8B-B14F-4D97-AF65-F5344CB8AC3E}">
        <p14:creationId xmlns:p14="http://schemas.microsoft.com/office/powerpoint/2010/main" val="907035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541C-EC79-4736-8AB8-FD74E2E27CAD}"/>
              </a:ext>
            </a:extLst>
          </p:cNvPr>
          <p:cNvSpPr>
            <a:spLocks noGrp="1"/>
          </p:cNvSpPr>
          <p:nvPr>
            <p:ph type="title"/>
          </p:nvPr>
        </p:nvSpPr>
        <p:spPr>
          <a:xfrm>
            <a:off x="12129" y="857448"/>
            <a:ext cx="7886700" cy="994172"/>
          </a:xfrm>
        </p:spPr>
        <p:txBody>
          <a:bodyPr>
            <a:normAutofit fontScale="90000"/>
          </a:bodyPr>
          <a:lstStyle/>
          <a:p>
            <a:r>
              <a:rPr lang="en-US" dirty="0"/>
              <a:t>Example of protected specifier </a:t>
            </a:r>
            <a:endParaRPr lang="en-IN" dirty="0"/>
          </a:p>
        </p:txBody>
      </p:sp>
      <p:sp>
        <p:nvSpPr>
          <p:cNvPr id="8" name="Rectangle 1">
            <a:extLst>
              <a:ext uri="{FF2B5EF4-FFF2-40B4-BE49-F238E27FC236}">
                <a16:creationId xmlns:a16="http://schemas.microsoft.com/office/drawing/2014/main" id="{EA23F824-C21E-4208-BB7B-09F579695766}"/>
              </a:ext>
            </a:extLst>
          </p:cNvPr>
          <p:cNvSpPr>
            <a:spLocks noChangeArrowheads="1"/>
          </p:cNvSpPr>
          <p:nvPr/>
        </p:nvSpPr>
        <p:spPr bwMode="auto">
          <a:xfrm>
            <a:off x="0" y="718751"/>
            <a:ext cx="23468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panose="020B0604020202020204" pitchFamily="34" charset="0"/>
              </a:rPr>
              <a:t>. </a:t>
            </a:r>
          </a:p>
        </p:txBody>
      </p:sp>
      <p:sp>
        <p:nvSpPr>
          <p:cNvPr id="11" name="TextBox 10">
            <a:extLst>
              <a:ext uri="{FF2B5EF4-FFF2-40B4-BE49-F238E27FC236}">
                <a16:creationId xmlns:a16="http://schemas.microsoft.com/office/drawing/2014/main" id="{CB81421B-6B4D-4779-A686-748BB6E3C866}"/>
              </a:ext>
            </a:extLst>
          </p:cNvPr>
          <p:cNvSpPr txBox="1"/>
          <p:nvPr/>
        </p:nvSpPr>
        <p:spPr>
          <a:xfrm>
            <a:off x="6929004" y="4498935"/>
            <a:ext cx="1951759" cy="715581"/>
          </a:xfrm>
          <a:prstGeom prst="rect">
            <a:avLst/>
          </a:prstGeom>
          <a:noFill/>
        </p:spPr>
        <p:txBody>
          <a:bodyPr wrap="square">
            <a:spAutoFit/>
          </a:bodyPr>
          <a:lstStyle/>
          <a:p>
            <a:pPr defTabSz="685800" eaLnBrk="0" fontAlgn="base" hangingPunct="0">
              <a:spcBef>
                <a:spcPct val="0"/>
              </a:spcBef>
              <a:spcAft>
                <a:spcPct val="0"/>
              </a:spcAft>
            </a:pPr>
            <a:r>
              <a:rPr lang="en-US" altLang="en-US" sz="1350" dirty="0">
                <a:latin typeface="Arial Unicode MS"/>
              </a:rPr>
              <a:t>Output</a:t>
            </a:r>
          </a:p>
          <a:p>
            <a:pPr defTabSz="685800" eaLnBrk="0" fontAlgn="base" hangingPunct="0">
              <a:spcBef>
                <a:spcPct val="0"/>
              </a:spcBef>
              <a:spcAft>
                <a:spcPct val="0"/>
              </a:spcAft>
            </a:pPr>
            <a:r>
              <a:rPr lang="en-US" altLang="en-US" sz="1350" dirty="0">
                <a:latin typeface="Arial Unicode MS"/>
              </a:rPr>
              <a:t>Enter your age: 20</a:t>
            </a:r>
          </a:p>
          <a:p>
            <a:pPr defTabSz="685800" eaLnBrk="0" fontAlgn="base" hangingPunct="0">
              <a:spcBef>
                <a:spcPct val="0"/>
              </a:spcBef>
              <a:spcAft>
                <a:spcPct val="0"/>
              </a:spcAft>
            </a:pPr>
            <a:r>
              <a:rPr lang="en-US" altLang="en-US" sz="1350" dirty="0">
                <a:latin typeface="Arial Unicode MS"/>
              </a:rPr>
              <a:t> Age = 20</a:t>
            </a:r>
            <a:r>
              <a:rPr lang="en-US" altLang="en-US" sz="1350" dirty="0"/>
              <a:t> </a:t>
            </a:r>
            <a:endParaRPr lang="en-US" altLang="en-US" sz="1350" dirty="0">
              <a:latin typeface="Arial" panose="020B0604020202020204" pitchFamily="34" charset="0"/>
            </a:endParaRPr>
          </a:p>
        </p:txBody>
      </p:sp>
      <p:sp>
        <p:nvSpPr>
          <p:cNvPr id="9" name="TextBox 8">
            <a:extLst>
              <a:ext uri="{FF2B5EF4-FFF2-40B4-BE49-F238E27FC236}">
                <a16:creationId xmlns:a16="http://schemas.microsoft.com/office/drawing/2014/main" id="{E8506C83-D147-46A8-A9B9-53EB3B9F02A2}"/>
              </a:ext>
            </a:extLst>
          </p:cNvPr>
          <p:cNvSpPr txBox="1"/>
          <p:nvPr/>
        </p:nvSpPr>
        <p:spPr>
          <a:xfrm>
            <a:off x="320386" y="1576180"/>
            <a:ext cx="4658591" cy="4039567"/>
          </a:xfrm>
          <a:prstGeom prst="rect">
            <a:avLst/>
          </a:prstGeom>
          <a:noFill/>
        </p:spPr>
        <p:txBody>
          <a:bodyPr wrap="square">
            <a:spAutoFit/>
          </a:bodyPr>
          <a:lstStyle/>
          <a:p>
            <a:r>
              <a:rPr lang="en-US" sz="1350" dirty="0"/>
              <a:t>#include &lt;iostream&gt;</a:t>
            </a:r>
          </a:p>
          <a:p>
            <a:r>
              <a:rPr lang="en-US" sz="1350" dirty="0"/>
              <a:t>using namespace std;</a:t>
            </a:r>
          </a:p>
          <a:p>
            <a:r>
              <a:rPr lang="en-US" sz="1350" dirty="0"/>
              <a:t>// declare parent class</a:t>
            </a:r>
          </a:p>
          <a:p>
            <a:r>
              <a:rPr lang="en-US" sz="1350" dirty="0"/>
              <a:t>class Sample {</a:t>
            </a:r>
          </a:p>
          <a:p>
            <a:r>
              <a:rPr lang="en-US" sz="1350" dirty="0"/>
              <a:t>    // protected elements</a:t>
            </a:r>
          </a:p>
          <a:p>
            <a:r>
              <a:rPr lang="en-US" sz="1350" dirty="0"/>
              <a:t>   protected:</a:t>
            </a:r>
          </a:p>
          <a:p>
            <a:r>
              <a:rPr lang="en-US" sz="1350" dirty="0"/>
              <a:t>    int age;</a:t>
            </a:r>
          </a:p>
          <a:p>
            <a:r>
              <a:rPr lang="en-US" sz="1350" dirty="0"/>
              <a:t>};</a:t>
            </a:r>
          </a:p>
          <a:p>
            <a:r>
              <a:rPr lang="en-US" sz="1350" dirty="0"/>
              <a:t>// declare child class</a:t>
            </a:r>
          </a:p>
          <a:p>
            <a:r>
              <a:rPr lang="en-US" sz="1350" dirty="0"/>
              <a:t>class </a:t>
            </a:r>
            <a:r>
              <a:rPr lang="en-US" sz="1350" dirty="0" err="1"/>
              <a:t>SampleChild</a:t>
            </a:r>
            <a:r>
              <a:rPr lang="en-US" sz="1350" dirty="0"/>
              <a:t> : public Sample {</a:t>
            </a:r>
          </a:p>
          <a:p>
            <a:endParaRPr lang="en-US" sz="1350" dirty="0"/>
          </a:p>
          <a:p>
            <a:r>
              <a:rPr lang="en-US" sz="1350" dirty="0"/>
              <a:t>   public:</a:t>
            </a:r>
          </a:p>
          <a:p>
            <a:r>
              <a:rPr lang="en-US" sz="1350" dirty="0"/>
              <a:t>    void </a:t>
            </a:r>
            <a:r>
              <a:rPr lang="en-US" sz="1350" dirty="0" err="1"/>
              <a:t>displayAge</a:t>
            </a:r>
            <a:r>
              <a:rPr lang="en-US" sz="1350" dirty="0"/>
              <a:t>(int a) {</a:t>
            </a:r>
          </a:p>
          <a:p>
            <a:r>
              <a:rPr lang="en-US" sz="1350" dirty="0"/>
              <a:t>        age = a;</a:t>
            </a:r>
          </a:p>
          <a:p>
            <a:r>
              <a:rPr lang="en-US" sz="1350" dirty="0"/>
              <a:t>        </a:t>
            </a:r>
            <a:r>
              <a:rPr lang="en-US" sz="1350" dirty="0" err="1"/>
              <a:t>cout</a:t>
            </a:r>
            <a:r>
              <a:rPr lang="en-US" sz="1350" dirty="0"/>
              <a:t> &lt;&lt; "Age = " &lt;&lt; age &lt;&lt; </a:t>
            </a:r>
            <a:r>
              <a:rPr lang="en-US" sz="1350" dirty="0" err="1"/>
              <a:t>endl</a:t>
            </a:r>
            <a:r>
              <a:rPr lang="en-US" sz="1350" dirty="0"/>
              <a:t>;</a:t>
            </a:r>
          </a:p>
          <a:p>
            <a:r>
              <a:rPr lang="en-US" sz="1350" dirty="0"/>
              <a:t>    }</a:t>
            </a:r>
          </a:p>
          <a:p>
            <a:r>
              <a:rPr lang="en-US" sz="1350" dirty="0"/>
              <a:t>};</a:t>
            </a:r>
          </a:p>
          <a:p>
            <a:endParaRPr lang="en-US" sz="1350" dirty="0"/>
          </a:p>
          <a:p>
            <a:endParaRPr lang="en-IN" sz="1350" dirty="0"/>
          </a:p>
        </p:txBody>
      </p:sp>
      <p:sp>
        <p:nvSpPr>
          <p:cNvPr id="10" name="TextBox 9">
            <a:extLst>
              <a:ext uri="{FF2B5EF4-FFF2-40B4-BE49-F238E27FC236}">
                <a16:creationId xmlns:a16="http://schemas.microsoft.com/office/drawing/2014/main" id="{D95E3302-85DE-45FF-A118-7D96011ED4A2}"/>
              </a:ext>
            </a:extLst>
          </p:cNvPr>
          <p:cNvSpPr txBox="1"/>
          <p:nvPr/>
        </p:nvSpPr>
        <p:spPr>
          <a:xfrm>
            <a:off x="4609247" y="1582534"/>
            <a:ext cx="4860783" cy="3208571"/>
          </a:xfrm>
          <a:prstGeom prst="rect">
            <a:avLst/>
          </a:prstGeom>
          <a:noFill/>
        </p:spPr>
        <p:txBody>
          <a:bodyPr wrap="square">
            <a:spAutoFit/>
          </a:bodyPr>
          <a:lstStyle/>
          <a:p>
            <a:r>
              <a:rPr lang="en-US" sz="1350" dirty="0"/>
              <a:t>int main() {</a:t>
            </a:r>
          </a:p>
          <a:p>
            <a:r>
              <a:rPr lang="en-US" sz="1350" dirty="0"/>
              <a:t>    int </a:t>
            </a:r>
            <a:r>
              <a:rPr lang="en-US" sz="1350" dirty="0" err="1"/>
              <a:t>ageInput</a:t>
            </a:r>
            <a:r>
              <a:rPr lang="en-US" sz="1350" dirty="0"/>
              <a:t>;</a:t>
            </a:r>
          </a:p>
          <a:p>
            <a:endParaRPr lang="en-US" sz="1350" dirty="0"/>
          </a:p>
          <a:p>
            <a:r>
              <a:rPr lang="en-US" sz="1350" dirty="0"/>
              <a:t>    // declare object of child class</a:t>
            </a:r>
          </a:p>
          <a:p>
            <a:r>
              <a:rPr lang="en-US" sz="1350" dirty="0"/>
              <a:t>    </a:t>
            </a:r>
            <a:r>
              <a:rPr lang="en-US" sz="1350" dirty="0" err="1"/>
              <a:t>SampleChild</a:t>
            </a:r>
            <a:r>
              <a:rPr lang="en-US" sz="1350" dirty="0"/>
              <a:t> child;</a:t>
            </a:r>
          </a:p>
          <a:p>
            <a:endParaRPr lang="en-US" sz="1350" dirty="0"/>
          </a:p>
          <a:p>
            <a:r>
              <a:rPr lang="en-US" sz="1350" dirty="0"/>
              <a:t>    </a:t>
            </a:r>
            <a:r>
              <a:rPr lang="en-US" sz="1350" dirty="0" err="1"/>
              <a:t>cout</a:t>
            </a:r>
            <a:r>
              <a:rPr lang="en-US" sz="1350" dirty="0"/>
              <a:t> &lt;&lt; "Enter your age: ";</a:t>
            </a:r>
          </a:p>
          <a:p>
            <a:r>
              <a:rPr lang="en-US" sz="1350" dirty="0"/>
              <a:t>    </a:t>
            </a:r>
            <a:r>
              <a:rPr lang="en-US" sz="1350" dirty="0" err="1"/>
              <a:t>cin</a:t>
            </a:r>
            <a:r>
              <a:rPr lang="en-US" sz="1350" dirty="0"/>
              <a:t> &gt;&gt; </a:t>
            </a:r>
            <a:r>
              <a:rPr lang="en-US" sz="1350" dirty="0" err="1"/>
              <a:t>ageInput</a:t>
            </a:r>
            <a:r>
              <a:rPr lang="en-US" sz="1350" dirty="0"/>
              <a:t>;</a:t>
            </a:r>
          </a:p>
          <a:p>
            <a:endParaRPr lang="en-US" sz="1350" dirty="0"/>
          </a:p>
          <a:p>
            <a:r>
              <a:rPr lang="en-US" sz="1350" dirty="0"/>
              <a:t>    // call child class function</a:t>
            </a:r>
          </a:p>
          <a:p>
            <a:r>
              <a:rPr lang="en-US" sz="1350" dirty="0"/>
              <a:t>    // pass </a:t>
            </a:r>
            <a:r>
              <a:rPr lang="en-US" sz="1350" dirty="0" err="1"/>
              <a:t>ageInput</a:t>
            </a:r>
            <a:r>
              <a:rPr lang="en-US" sz="1350" dirty="0"/>
              <a:t> as argument</a:t>
            </a:r>
          </a:p>
          <a:p>
            <a:r>
              <a:rPr lang="en-US" sz="1350" dirty="0"/>
              <a:t>    </a:t>
            </a:r>
            <a:r>
              <a:rPr lang="en-US" sz="1350" dirty="0" err="1"/>
              <a:t>child.displayAge</a:t>
            </a:r>
            <a:r>
              <a:rPr lang="en-US" sz="1350" dirty="0"/>
              <a:t>(</a:t>
            </a:r>
            <a:r>
              <a:rPr lang="en-US" sz="1350" dirty="0" err="1"/>
              <a:t>ageInput</a:t>
            </a:r>
            <a:r>
              <a:rPr lang="en-US" sz="1350" dirty="0"/>
              <a:t>);</a:t>
            </a:r>
          </a:p>
          <a:p>
            <a:endParaRPr lang="en-US" sz="1350" dirty="0"/>
          </a:p>
          <a:p>
            <a:r>
              <a:rPr lang="en-US" sz="1350" dirty="0"/>
              <a:t>    return 0;</a:t>
            </a:r>
          </a:p>
          <a:p>
            <a:r>
              <a:rPr lang="en-US" sz="1350" dirty="0"/>
              <a:t>}</a:t>
            </a:r>
            <a:endParaRPr lang="en-IN" sz="1350" dirty="0"/>
          </a:p>
        </p:txBody>
      </p:sp>
      <p:sp>
        <p:nvSpPr>
          <p:cNvPr id="13" name="Content Placeholder 2">
            <a:extLst>
              <a:ext uri="{FF2B5EF4-FFF2-40B4-BE49-F238E27FC236}">
                <a16:creationId xmlns:a16="http://schemas.microsoft.com/office/drawing/2014/main" id="{AB5E51C2-03FD-4C47-93A0-7396063F2128}"/>
              </a:ext>
            </a:extLst>
          </p:cNvPr>
          <p:cNvSpPr txBox="1">
            <a:spLocks/>
          </p:cNvSpPr>
          <p:nvPr/>
        </p:nvSpPr>
        <p:spPr>
          <a:xfrm>
            <a:off x="234680" y="5233385"/>
            <a:ext cx="7886700" cy="718558"/>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350"/>
              <a:t>Note : </a:t>
            </a:r>
            <a:r>
              <a:rPr lang="en-US" altLang="en-US" sz="1350">
                <a:latin typeface="Arial" panose="020B0604020202020204" pitchFamily="34" charset="0"/>
              </a:rPr>
              <a:t>Here SampleChild </a:t>
            </a:r>
            <a:r>
              <a:rPr lang="en-US" sz="1350">
                <a:latin typeface="Arial" panose="020B0604020202020204" pitchFamily="34" charset="0"/>
              </a:rPr>
              <a:t>is an inherited class that is derived from Sample. The </a:t>
            </a:r>
            <a:r>
              <a:rPr lang="en-US" altLang="en-US" sz="1350">
                <a:latin typeface="Arial" panose="020B0604020202020204" pitchFamily="34" charset="0"/>
              </a:rPr>
              <a:t>variable </a:t>
            </a:r>
            <a:r>
              <a:rPr lang="en-US" altLang="en-US" sz="1350" i="1">
                <a:latin typeface="Arial" panose="020B0604020202020204" pitchFamily="34" charset="0"/>
              </a:rPr>
              <a:t>age </a:t>
            </a:r>
            <a:r>
              <a:rPr lang="en-IN" sz="1350">
                <a:latin typeface="Arial" panose="020B0604020202020204" pitchFamily="34" charset="0"/>
              </a:rPr>
              <a:t>is declared in Sample with protected Keyword</a:t>
            </a:r>
            <a:r>
              <a:rPr lang="en-US" altLang="en-US" sz="1350" i="1">
                <a:latin typeface="Arial" panose="020B0604020202020204" pitchFamily="34" charset="0"/>
              </a:rPr>
              <a:t>. </a:t>
            </a:r>
            <a:r>
              <a:rPr lang="en-IN" sz="1350">
                <a:latin typeface="Arial" panose="020B0604020202020204" pitchFamily="34" charset="0"/>
              </a:rPr>
              <a:t>This means that SampleChild can access age since Sample is the parent class. </a:t>
            </a:r>
            <a:endParaRPr lang="en-IN" sz="1350" dirty="0">
              <a:latin typeface="Arial" panose="020B0604020202020204" pitchFamily="34" charset="0"/>
            </a:endParaRPr>
          </a:p>
        </p:txBody>
      </p:sp>
    </p:spTree>
    <p:extLst>
      <p:ext uri="{BB962C8B-B14F-4D97-AF65-F5344CB8AC3E}">
        <p14:creationId xmlns:p14="http://schemas.microsoft.com/office/powerpoint/2010/main" val="6756086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9470738" cy="278891"/>
          </a:xfrm>
        </p:spPr>
        <p:txBody>
          <a:bodyPr>
            <a:normAutofit fontScale="90000"/>
          </a:bodyPr>
          <a:lstStyle/>
          <a:p>
            <a:r>
              <a:rPr lang="en-IN" b="1" dirty="0">
                <a:solidFill>
                  <a:srgbClr val="FF0000"/>
                </a:solidFill>
              </a:rPr>
              <a:t>Visibility Modes in C++</a:t>
            </a:r>
            <a:endParaRPr lang="en-IN" b="1" dirty="0">
              <a:solidFill>
                <a:srgbClr val="FF0000"/>
              </a:solidFill>
              <a:effectLst/>
            </a:endParaRPr>
          </a:p>
        </p:txBody>
      </p:sp>
      <p:graphicFrame>
        <p:nvGraphicFramePr>
          <p:cNvPr id="4" name="Table 3"/>
          <p:cNvGraphicFramePr>
            <a:graphicFrameLocks noGrp="1"/>
          </p:cNvGraphicFramePr>
          <p:nvPr/>
        </p:nvGraphicFramePr>
        <p:xfrm>
          <a:off x="891685" y="2244204"/>
          <a:ext cx="6119852" cy="3395256"/>
        </p:xfrm>
        <a:graphic>
          <a:graphicData uri="http://schemas.openxmlformats.org/drawingml/2006/table">
            <a:tbl>
              <a:tblPr/>
              <a:tblGrid>
                <a:gridCol w="2039951">
                  <a:extLst>
                    <a:ext uri="{9D8B030D-6E8A-4147-A177-3AD203B41FA5}">
                      <a16:colId xmlns:a16="http://schemas.microsoft.com/office/drawing/2014/main" val="20000"/>
                    </a:ext>
                  </a:extLst>
                </a:gridCol>
                <a:gridCol w="2039951">
                  <a:extLst>
                    <a:ext uri="{9D8B030D-6E8A-4147-A177-3AD203B41FA5}">
                      <a16:colId xmlns:a16="http://schemas.microsoft.com/office/drawing/2014/main" val="20001"/>
                    </a:ext>
                  </a:extLst>
                </a:gridCol>
                <a:gridCol w="2039951">
                  <a:extLst>
                    <a:ext uri="{9D8B030D-6E8A-4147-A177-3AD203B41FA5}">
                      <a16:colId xmlns:a16="http://schemas.microsoft.com/office/drawing/2014/main" val="20002"/>
                    </a:ext>
                  </a:extLst>
                </a:gridCol>
              </a:tblGrid>
              <a:tr h="606080">
                <a:tc>
                  <a:txBody>
                    <a:bodyPr/>
                    <a:lstStyle/>
                    <a:p>
                      <a:pPr rtl="0"/>
                      <a:r>
                        <a:rPr lang="en-IN" sz="1400" b="1" dirty="0">
                          <a:latin typeface="Times New Roman" panose="02020603050405020304" pitchFamily="18" charset="0"/>
                          <a:cs typeface="Times New Roman" panose="02020603050405020304" pitchFamily="18" charset="0"/>
                        </a:rPr>
                        <a:t>Access Mode</a:t>
                      </a:r>
                      <a:endParaRPr lang="en-IN" sz="1400" dirty="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b="1">
                          <a:latin typeface="Times New Roman" panose="02020603050405020304" pitchFamily="18" charset="0"/>
                          <a:cs typeface="Times New Roman" panose="02020603050405020304" pitchFamily="18" charset="0"/>
                        </a:rPr>
                        <a:t>Base Class Member</a:t>
                      </a:r>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b="1" dirty="0">
                          <a:latin typeface="Times New Roman" panose="02020603050405020304" pitchFamily="18" charset="0"/>
                          <a:cs typeface="Times New Roman" panose="02020603050405020304" pitchFamily="18" charset="0"/>
                        </a:rPr>
                        <a:t>Derived Class Member</a:t>
                      </a:r>
                      <a:endParaRPr lang="en-IN" sz="1400" dirty="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0"/>
                  </a:ext>
                </a:extLst>
              </a:tr>
              <a:tr h="252362">
                <a:tc>
                  <a:txBody>
                    <a:bodyPr/>
                    <a:lstStyle/>
                    <a:p>
                      <a:pPr rtl="0"/>
                      <a:r>
                        <a:rPr lang="en-IN" sz="1400" dirty="0">
                          <a:latin typeface="Times New Roman" panose="02020603050405020304" pitchFamily="18" charset="0"/>
                          <a:cs typeface="Times New Roman" panose="02020603050405020304" pitchFamily="18" charset="0"/>
                        </a:rPr>
                        <a:t>public</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public</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public</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1"/>
                  </a:ext>
                </a:extLst>
              </a:tr>
              <a:tr h="326351">
                <a:tc>
                  <a:txBody>
                    <a:bodyPr/>
                    <a:lstStyle/>
                    <a:p>
                      <a:pPr rtl="0"/>
                      <a:endParaRPr lang="en-IN" sz="1400" dirty="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2"/>
                  </a:ext>
                </a:extLst>
              </a:tr>
              <a:tr h="326351">
                <a:tc>
                  <a:txBody>
                    <a:bodyPr/>
                    <a:lstStyle/>
                    <a:p>
                      <a:pPr rtl="0"/>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INACCESSIBLE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3"/>
                  </a:ext>
                </a:extLst>
              </a:tr>
              <a:tr h="326351">
                <a:tc>
                  <a:txBody>
                    <a:bodyPr/>
                    <a:lstStyle/>
                    <a:p>
                      <a:pPr rtl="0"/>
                      <a:r>
                        <a:rPr lang="en-IN" sz="140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public</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4"/>
                  </a:ext>
                </a:extLst>
              </a:tr>
              <a:tr h="326351">
                <a:tc>
                  <a:txBody>
                    <a:bodyPr/>
                    <a:lstStyle/>
                    <a:p>
                      <a:pPr rtl="0"/>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5"/>
                  </a:ext>
                </a:extLst>
              </a:tr>
              <a:tr h="326351">
                <a:tc>
                  <a:txBody>
                    <a:bodyPr/>
                    <a:lstStyle/>
                    <a:p>
                      <a:pPr rtl="0"/>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INACCESSIBLE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6"/>
                  </a:ext>
                </a:extLst>
              </a:tr>
              <a:tr h="252362">
                <a:tc>
                  <a:txBody>
                    <a:bodyPr/>
                    <a:lstStyle/>
                    <a:p>
                      <a:pPr rtl="0"/>
                      <a:r>
                        <a:rPr lang="en-IN" sz="140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public</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7"/>
                  </a:ext>
                </a:extLst>
              </a:tr>
              <a:tr h="326351">
                <a:tc>
                  <a:txBody>
                    <a:bodyPr/>
                    <a:lstStyle/>
                    <a:p>
                      <a:pPr rtl="0"/>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protected</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8"/>
                  </a:ext>
                </a:extLst>
              </a:tr>
              <a:tr h="326351">
                <a:tc>
                  <a:txBody>
                    <a:bodyPr/>
                    <a:lstStyle/>
                    <a:p>
                      <a:pPr rtl="0"/>
                      <a:endParaRPr lang="en-IN" sz="1400">
                        <a:latin typeface="Times New Roman" panose="02020603050405020304" pitchFamily="18" charset="0"/>
                        <a:cs typeface="Times New Roman" panose="02020603050405020304" pitchFamily="18" charset="0"/>
                      </a:endParaRP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a:latin typeface="Times New Roman" panose="02020603050405020304" pitchFamily="18" charset="0"/>
                          <a:cs typeface="Times New Roman" panose="02020603050405020304" pitchFamily="18" charset="0"/>
                        </a:rPr>
                        <a:t>private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tc>
                  <a:txBody>
                    <a:bodyPr/>
                    <a:lstStyle/>
                    <a:p>
                      <a:pPr rtl="0"/>
                      <a:r>
                        <a:rPr lang="en-IN" sz="1400" dirty="0">
                          <a:latin typeface="Times New Roman" panose="02020603050405020304" pitchFamily="18" charset="0"/>
                          <a:cs typeface="Times New Roman" panose="02020603050405020304" pitchFamily="18" charset="0"/>
                        </a:rPr>
                        <a:t>INACCESSIBLE</a:t>
                      </a:r>
                    </a:p>
                  </a:txBody>
                  <a:tcPr marL="46622" marR="46622" marT="23311" marB="23311" anchor="ctr">
                    <a:lnL>
                      <a:noFill/>
                    </a:lnL>
                    <a:lnR>
                      <a:noFill/>
                    </a:lnR>
                    <a:lnT>
                      <a:noFill/>
                    </a:lnT>
                    <a:lnB>
                      <a:noFill/>
                    </a:lnB>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tcPr>
                </a:tc>
                <a:extLst>
                  <a:ext uri="{0D108BD9-81ED-4DB2-BD59-A6C34878D82A}">
                    <a16:rowId xmlns:a16="http://schemas.microsoft.com/office/drawing/2014/main" val="10009"/>
                  </a:ext>
                </a:extLst>
              </a:tr>
            </a:tbl>
          </a:graphicData>
        </a:graphic>
      </p:graphicFrame>
      <p:sp>
        <p:nvSpPr>
          <p:cNvPr id="5" name="Rectangle 1"/>
          <p:cNvSpPr>
            <a:spLocks noChangeArrowheads="1"/>
          </p:cNvSpPr>
          <p:nvPr/>
        </p:nvSpPr>
        <p:spPr bwMode="auto">
          <a:xfrm>
            <a:off x="154506" y="1688596"/>
            <a:ext cx="10980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sz="1350" b="1" dirty="0">
                <a:latin typeface="Arial" panose="020B0604020202020204" pitchFamily="34" charset="0"/>
              </a:rPr>
              <a:t>Here is a table that summarizes the access restrictions in inheritance:</a:t>
            </a:r>
            <a:endParaRPr lang="en-US" sz="1350" dirty="0">
              <a:latin typeface="Arial" panose="020B0604020202020204" pitchFamily="34" charset="0"/>
            </a:endParaRPr>
          </a:p>
        </p:txBody>
      </p:sp>
    </p:spTree>
    <p:extLst>
      <p:ext uri="{BB962C8B-B14F-4D97-AF65-F5344CB8AC3E}">
        <p14:creationId xmlns:p14="http://schemas.microsoft.com/office/powerpoint/2010/main" val="24932538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algn="just"/>
            <a:r>
              <a:rPr lang="en-US" sz="1800" dirty="0">
                <a:latin typeface="Times New Roman" panose="02020603050405020304" pitchFamily="18" charset="0"/>
                <a:cs typeface="Times New Roman" panose="02020603050405020304" pitchFamily="18" charset="0"/>
              </a:rPr>
              <a:t>The capability of a class to derive properties and characteristics from another class is called </a:t>
            </a:r>
            <a:r>
              <a:rPr lang="en-US" sz="1800" b="1" dirty="0">
                <a:latin typeface="Times New Roman" panose="02020603050405020304" pitchFamily="18" charset="0"/>
                <a:cs typeface="Times New Roman" panose="02020603050405020304" pitchFamily="18" charset="0"/>
              </a:rPr>
              <a:t>Inheritance</a:t>
            </a:r>
            <a:r>
              <a:rPr lang="en-US" sz="1800" dirty="0">
                <a:latin typeface="Times New Roman" panose="02020603050405020304" pitchFamily="18" charset="0"/>
                <a:cs typeface="Times New Roman" panose="02020603050405020304" pitchFamily="18" charset="0"/>
              </a:rPr>
              <a:t>.  Inheritance is one of the most important feature of Object Oriented Programming.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Sub Class:</a:t>
            </a:r>
            <a:r>
              <a:rPr lang="en-US" sz="1800" dirty="0">
                <a:latin typeface="Times New Roman" panose="02020603050405020304" pitchFamily="18" charset="0"/>
                <a:cs typeface="Times New Roman" panose="02020603050405020304" pitchFamily="18" charset="0"/>
              </a:rPr>
              <a:t> The class that inherits properties from another class is called Sub class or Derived Class. </a:t>
            </a:r>
            <a:br>
              <a:rPr lang="en-US" sz="1800" dirty="0">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Super Class: </a:t>
            </a:r>
            <a:r>
              <a:rPr lang="en-US" sz="1800" dirty="0">
                <a:latin typeface="Times New Roman" panose="02020603050405020304" pitchFamily="18" charset="0"/>
                <a:cs typeface="Times New Roman" panose="02020603050405020304" pitchFamily="18" charset="0"/>
              </a:rPr>
              <a:t>The class whose properties are inherited by sub class is called Base Class or Super class. </a:t>
            </a:r>
            <a:endParaRPr lang="en-IN"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Inheritance</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18416599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buNone/>
            </a:pPr>
            <a:r>
              <a:rPr lang="en-US" sz="1800" b="1" dirty="0">
                <a:latin typeface="Times New Roman" panose="02020603050405020304" pitchFamily="18" charset="0"/>
                <a:cs typeface="Times New Roman" panose="02020603050405020304" pitchFamily="18" charset="0"/>
              </a:rPr>
              <a:t>Why and when to use inheritance?</a:t>
            </a:r>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Consider a group of vehicles. You need to create classes for Bus, Car and Truck. The methods </a:t>
            </a:r>
            <a:r>
              <a:rPr lang="en-US" sz="1800" dirty="0" err="1">
                <a:latin typeface="Times New Roman" panose="02020603050405020304" pitchFamily="18" charset="0"/>
                <a:cs typeface="Times New Roman" panose="02020603050405020304" pitchFamily="18" charset="0"/>
              </a:rPr>
              <a:t>fuelAmount</a:t>
            </a:r>
            <a:r>
              <a:rPr lang="en-US" sz="1800" dirty="0">
                <a:latin typeface="Times New Roman" panose="02020603050405020304" pitchFamily="18" charset="0"/>
                <a:cs typeface="Times New Roman" panose="02020603050405020304" pitchFamily="18" charset="0"/>
              </a:rPr>
              <a:t>(), capacity(), </a:t>
            </a:r>
            <a:r>
              <a:rPr lang="en-US" sz="1800" dirty="0" err="1">
                <a:latin typeface="Times New Roman" panose="02020603050405020304" pitchFamily="18" charset="0"/>
                <a:cs typeface="Times New Roman" panose="02020603050405020304" pitchFamily="18" charset="0"/>
              </a:rPr>
              <a:t>applyBrakes</a:t>
            </a:r>
            <a:r>
              <a:rPr lang="en-US" sz="1800" dirty="0">
                <a:latin typeface="Times New Roman" panose="02020603050405020304" pitchFamily="18" charset="0"/>
                <a:cs typeface="Times New Roman" panose="02020603050405020304" pitchFamily="18" charset="0"/>
              </a:rPr>
              <a:t>() will be same for all of the three classes. If we create these classes avoiding inheritance then we have to write all of these functions in each of the three classes as shown in below figure:</a:t>
            </a:r>
            <a:r>
              <a:rPr lang="en-US" sz="1800" dirty="0"/>
              <a:t> </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409103" y="3654326"/>
            <a:ext cx="6278571" cy="1907143"/>
          </a:xfrm>
          <a:prstGeom prst="rect">
            <a:avLst/>
          </a:prstGeom>
        </p:spPr>
      </p:pic>
    </p:spTree>
    <p:extLst>
      <p:ext uri="{BB962C8B-B14F-4D97-AF65-F5344CB8AC3E}">
        <p14:creationId xmlns:p14="http://schemas.microsoft.com/office/powerpoint/2010/main" val="3345934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4019" y="1371600"/>
            <a:ext cx="8465127" cy="4565452"/>
          </a:xfrm>
        </p:spPr>
        <p:txBody>
          <a:bodyPr>
            <a:normAutofit/>
          </a:bodyPr>
          <a:lstStyle/>
          <a:p>
            <a:pPr marL="82391" indent="0" algn="just">
              <a:buNone/>
            </a:pPr>
            <a:r>
              <a:rPr lang="en-US" sz="1800" dirty="0">
                <a:latin typeface="Times New Roman" panose="02020603050405020304" pitchFamily="18" charset="0"/>
                <a:cs typeface="Times New Roman" panose="02020603050405020304" pitchFamily="18" charset="0"/>
              </a:rPr>
              <a:t>You can clearly see that above process results in duplication of same code 3 times. This increases the chances of error and data redundancy. To avoid this type of situation, inheritance is used. </a:t>
            </a:r>
            <a:endParaRPr lang="en-IN"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037264" y="2195403"/>
            <a:ext cx="6728571" cy="2921429"/>
          </a:xfrm>
          <a:prstGeom prst="rect">
            <a:avLst/>
          </a:prstGeom>
        </p:spPr>
      </p:pic>
      <p:sp>
        <p:nvSpPr>
          <p:cNvPr id="9" name="TextBox 8">
            <a:extLst>
              <a:ext uri="{FF2B5EF4-FFF2-40B4-BE49-F238E27FC236}">
                <a16:creationId xmlns:a16="http://schemas.microsoft.com/office/drawing/2014/main" id="{76883B37-5C6F-424F-9A97-B910575F44BE}"/>
              </a:ext>
            </a:extLst>
          </p:cNvPr>
          <p:cNvSpPr txBox="1"/>
          <p:nvPr/>
        </p:nvSpPr>
        <p:spPr>
          <a:xfrm>
            <a:off x="464128" y="5125275"/>
            <a:ext cx="8285018" cy="923330"/>
          </a:xfrm>
          <a:prstGeom prst="rect">
            <a:avLst/>
          </a:prstGeom>
          <a:noFill/>
        </p:spPr>
        <p:txBody>
          <a:bodyPr wrap="square">
            <a:spAutoFit/>
          </a:bodyPr>
          <a:lstStyle/>
          <a:p>
            <a:pPr marL="82391"/>
            <a:r>
              <a:rPr lang="en-US" dirty="0">
                <a:latin typeface="Times New Roman" panose="02020603050405020304" pitchFamily="18" charset="0"/>
                <a:cs typeface="Times New Roman" panose="02020603050405020304" pitchFamily="18" charset="0"/>
              </a:rPr>
              <a:t>Using inheritance, we have to write the functions only one time instead of three times as we have inherited rest of the three classes from base class(Vehicle).</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635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9037" y="1906421"/>
            <a:ext cx="6572251" cy="4565452"/>
          </a:xfrm>
        </p:spPr>
        <p:txBody>
          <a:bodyPr>
            <a:normAutofit/>
          </a:bodyPr>
          <a:lstStyle/>
          <a:p>
            <a:pPr marL="82391" indent="0" algn="just">
              <a:buNone/>
            </a:pPr>
            <a:r>
              <a:rPr lang="en-US" sz="1800" b="1" dirty="0">
                <a:latin typeface="Times New Roman" panose="02020603050405020304" pitchFamily="18" charset="0"/>
                <a:cs typeface="Times New Roman" panose="02020603050405020304" pitchFamily="18" charset="0"/>
              </a:rPr>
              <a:t>Implementing inheritance in C++</a:t>
            </a:r>
            <a:r>
              <a:rPr lang="en-US" sz="1800" dirty="0">
                <a:latin typeface="Times New Roman" panose="02020603050405020304" pitchFamily="18" charset="0"/>
                <a:cs typeface="Times New Roman" panose="02020603050405020304" pitchFamily="18" charset="0"/>
              </a:rPr>
              <a:t>: For creating a sub-class which is inherited from the base class we have to follow the below syntax. </a:t>
            </a:r>
          </a:p>
          <a:p>
            <a:pPr marL="82391" indent="0" algn="just">
              <a:buNone/>
            </a:pPr>
            <a:endParaRPr lang="en-US" sz="1800" dirty="0">
              <a:latin typeface="Times New Roman" panose="02020603050405020304" pitchFamily="18" charset="0"/>
              <a:cs typeface="Times New Roman" panose="02020603050405020304" pitchFamily="18" charset="0"/>
            </a:endParaRPr>
          </a:p>
          <a:p>
            <a:pPr marL="82391" indent="0" algn="just">
              <a:buNone/>
            </a:pP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
        <p:nvSpPr>
          <p:cNvPr id="7" name="Rectangle 1"/>
          <p:cNvSpPr>
            <a:spLocks noChangeArrowheads="1"/>
          </p:cNvSpPr>
          <p:nvPr/>
        </p:nvSpPr>
        <p:spPr bwMode="auto">
          <a:xfrm>
            <a:off x="1682120" y="2961401"/>
            <a:ext cx="5434821" cy="1608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82391" algn="just" fontAlgn="base">
              <a:spcBef>
                <a:spcPts val="300"/>
              </a:spcBef>
              <a:buClr>
                <a:schemeClr val="accent1"/>
              </a:buClr>
              <a:buSzPct val="68000"/>
            </a:pPr>
            <a:r>
              <a:rPr lang="en-US" b="1" dirty="0">
                <a:solidFill>
                  <a:srgbClr val="C00000"/>
                </a:solidFill>
                <a:latin typeface="Times New Roman" panose="02020603050405020304" pitchFamily="18" charset="0"/>
                <a:cs typeface="Times New Roman" panose="02020603050405020304" pitchFamily="18" charset="0"/>
              </a:rPr>
              <a:t>Syntax: </a:t>
            </a:r>
          </a:p>
          <a:p>
            <a:pPr marL="82391" algn="just" fontAlgn="base">
              <a:spcBef>
                <a:spcPts val="300"/>
              </a:spcBef>
              <a:buClr>
                <a:schemeClr val="accent1"/>
              </a:buClr>
              <a:buSzPct val="68000"/>
            </a:pPr>
            <a:r>
              <a:rPr lang="en-US" b="1" dirty="0">
                <a:solidFill>
                  <a:srgbClr val="C00000"/>
                </a:solidFill>
                <a:latin typeface="Times New Roman" panose="02020603050405020304" pitchFamily="18" charset="0"/>
                <a:cs typeface="Times New Roman" panose="02020603050405020304" pitchFamily="18" charset="0"/>
              </a:rPr>
              <a:t>class </a:t>
            </a:r>
            <a:r>
              <a:rPr lang="en-US" b="1" dirty="0" err="1">
                <a:solidFill>
                  <a:srgbClr val="C00000"/>
                </a:solidFill>
                <a:latin typeface="Times New Roman" panose="02020603050405020304" pitchFamily="18" charset="0"/>
                <a:cs typeface="Times New Roman" panose="02020603050405020304" pitchFamily="18" charset="0"/>
              </a:rPr>
              <a:t>subclass_name</a:t>
            </a:r>
            <a:r>
              <a:rPr lang="en-US" b="1" dirty="0">
                <a:solidFill>
                  <a:srgbClr val="C00000"/>
                </a:solidFill>
                <a:latin typeface="Times New Roman" panose="02020603050405020304" pitchFamily="18" charset="0"/>
                <a:cs typeface="Times New Roman" panose="02020603050405020304" pitchFamily="18" charset="0"/>
              </a:rPr>
              <a:t> : </a:t>
            </a:r>
            <a:r>
              <a:rPr lang="en-US" b="1" dirty="0" err="1">
                <a:solidFill>
                  <a:srgbClr val="C00000"/>
                </a:solidFill>
                <a:latin typeface="Times New Roman" panose="02020603050405020304" pitchFamily="18" charset="0"/>
                <a:cs typeface="Times New Roman" panose="02020603050405020304" pitchFamily="18" charset="0"/>
              </a:rPr>
              <a:t>access_mode</a:t>
            </a:r>
            <a:r>
              <a:rPr lang="en-US" b="1" dirty="0">
                <a:solidFill>
                  <a:srgbClr val="C00000"/>
                </a:solidFill>
                <a:latin typeface="Times New Roman" panose="02020603050405020304" pitchFamily="18" charset="0"/>
                <a:cs typeface="Times New Roman" panose="02020603050405020304" pitchFamily="18" charset="0"/>
              </a:rPr>
              <a:t> </a:t>
            </a:r>
            <a:r>
              <a:rPr lang="en-US" b="1" dirty="0" err="1">
                <a:solidFill>
                  <a:srgbClr val="C00000"/>
                </a:solidFill>
                <a:latin typeface="Times New Roman" panose="02020603050405020304" pitchFamily="18" charset="0"/>
                <a:cs typeface="Times New Roman" panose="02020603050405020304" pitchFamily="18" charset="0"/>
              </a:rPr>
              <a:t>base_class_name</a:t>
            </a:r>
            <a:r>
              <a:rPr lang="en-US" b="1" dirty="0">
                <a:solidFill>
                  <a:srgbClr val="C00000"/>
                </a:solidFill>
                <a:latin typeface="Times New Roman" panose="02020603050405020304" pitchFamily="18" charset="0"/>
                <a:cs typeface="Times New Roman" panose="02020603050405020304" pitchFamily="18" charset="0"/>
              </a:rPr>
              <a:t> </a:t>
            </a:r>
          </a:p>
          <a:p>
            <a:pPr marL="82391" algn="just" fontAlgn="base">
              <a:spcBef>
                <a:spcPts val="300"/>
              </a:spcBef>
              <a:buClr>
                <a:schemeClr val="accent1"/>
              </a:buClr>
              <a:buSzPct val="68000"/>
            </a:pPr>
            <a:r>
              <a:rPr lang="en-US" b="1" dirty="0">
                <a:solidFill>
                  <a:srgbClr val="C00000"/>
                </a:solidFill>
                <a:latin typeface="Times New Roman" panose="02020603050405020304" pitchFamily="18" charset="0"/>
                <a:cs typeface="Times New Roman" panose="02020603050405020304" pitchFamily="18" charset="0"/>
              </a:rPr>
              <a:t>{ </a:t>
            </a:r>
          </a:p>
          <a:p>
            <a:pPr marL="82391" algn="just" fontAlgn="base">
              <a:spcBef>
                <a:spcPts val="300"/>
              </a:spcBef>
              <a:buClr>
                <a:schemeClr val="accent1"/>
              </a:buClr>
              <a:buSzPct val="68000"/>
            </a:pPr>
            <a:r>
              <a:rPr lang="en-US" b="1" dirty="0">
                <a:solidFill>
                  <a:srgbClr val="C00000"/>
                </a:solidFill>
                <a:latin typeface="Times New Roman" panose="02020603050405020304" pitchFamily="18" charset="0"/>
                <a:cs typeface="Times New Roman" panose="02020603050405020304" pitchFamily="18" charset="0"/>
              </a:rPr>
              <a:t>//body of subclass </a:t>
            </a:r>
          </a:p>
          <a:p>
            <a:pPr marL="82391" algn="just" fontAlgn="base">
              <a:spcBef>
                <a:spcPts val="300"/>
              </a:spcBef>
              <a:buClr>
                <a:schemeClr val="accent1"/>
              </a:buClr>
              <a:buSzPct val="68000"/>
            </a:pPr>
            <a:r>
              <a:rPr lang="en-US" b="1" dirty="0">
                <a:solidFill>
                  <a:srgbClr val="C00000"/>
                </a:solidFill>
                <a:latin typeface="Times New Roman" panose="02020603050405020304" pitchFamily="18" charset="0"/>
                <a:cs typeface="Times New Roman" panose="02020603050405020304" pitchFamily="18" charset="0"/>
              </a:rPr>
              <a:t>}; </a:t>
            </a:r>
          </a:p>
        </p:txBody>
      </p:sp>
      <p:sp>
        <p:nvSpPr>
          <p:cNvPr id="9" name="Title 8">
            <a:extLst>
              <a:ext uri="{FF2B5EF4-FFF2-40B4-BE49-F238E27FC236}">
                <a16:creationId xmlns:a16="http://schemas.microsoft.com/office/drawing/2014/main" id="{13F99FDD-D949-43F5-8EC2-8D4BFA8F9E0B}"/>
              </a:ext>
            </a:extLst>
          </p:cNvPr>
          <p:cNvSpPr>
            <a:spLocks noGrp="1"/>
          </p:cNvSpPr>
          <p:nvPr>
            <p:ph type="title"/>
          </p:nvPr>
        </p:nvSpPr>
        <p:spPr/>
        <p:txBody>
          <a:bodyPr/>
          <a:lstStyle/>
          <a:p>
            <a:endParaRPr lang="en-IN" dirty="0"/>
          </a:p>
        </p:txBody>
      </p:sp>
    </p:spTree>
    <p:extLst>
      <p:ext uri="{BB962C8B-B14F-4D97-AF65-F5344CB8AC3E}">
        <p14:creationId xmlns:p14="http://schemas.microsoft.com/office/powerpoint/2010/main" val="1631873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3177541" cy="4565452"/>
          </a:xfrm>
        </p:spPr>
        <p:txBody>
          <a:bodyPr>
            <a:normAutofit fontScale="92500" lnSpcReduction="20000"/>
          </a:bodyPr>
          <a:lstStyle/>
          <a:p>
            <a:pPr marL="82391" indent="0" algn="just">
              <a:buNone/>
            </a:pPr>
            <a:r>
              <a:rPr lang="en-US" sz="1800" dirty="0">
                <a:latin typeface="Times New Roman" panose="02020603050405020304" pitchFamily="18" charset="0"/>
                <a:cs typeface="Times New Roman" panose="02020603050405020304" pitchFamily="18" charset="0"/>
              </a:rPr>
              <a:t>// C++ program to demonstrate //implementation of Inheritance</a:t>
            </a:r>
          </a:p>
          <a:p>
            <a:pPr marL="0" indent="0">
              <a:buNone/>
            </a:pPr>
            <a:r>
              <a:rPr lang="en-US" sz="1800" dirty="0">
                <a:latin typeface="Times New Roman" panose="02020603050405020304" pitchFamily="18" charset="0"/>
                <a:cs typeface="Times New Roman" panose="02020603050405020304" pitchFamily="18" charset="0"/>
              </a:rPr>
              <a:t>#include &lt;iostream&gt;</a:t>
            </a:r>
          </a:p>
          <a:p>
            <a:pPr marL="0" indent="0">
              <a:buNone/>
            </a:pPr>
            <a:r>
              <a:rPr lang="en-US" sz="1800" dirty="0">
                <a:latin typeface="Times New Roman" panose="02020603050405020304" pitchFamily="18" charset="0"/>
                <a:cs typeface="Times New Roman" panose="02020603050405020304" pitchFamily="18" charset="0"/>
              </a:rPr>
              <a:t>using namespace std;</a:t>
            </a:r>
          </a:p>
          <a:p>
            <a:pPr marL="82391" indent="0" algn="just">
              <a:buNone/>
            </a:pPr>
            <a:r>
              <a:rPr lang="en-US" sz="1800" dirty="0">
                <a:latin typeface="Times New Roman" panose="02020603050405020304" pitchFamily="18" charset="0"/>
                <a:cs typeface="Times New Roman" panose="02020603050405020304" pitchFamily="18" charset="0"/>
              </a:rPr>
              <a:t>//Base class</a:t>
            </a:r>
          </a:p>
          <a:p>
            <a:pPr marL="82391" indent="0" algn="just">
              <a:buNone/>
            </a:pPr>
            <a:r>
              <a:rPr lang="en-US" sz="1800" dirty="0">
                <a:latin typeface="Times New Roman" panose="02020603050405020304" pitchFamily="18" charset="0"/>
                <a:cs typeface="Times New Roman" panose="02020603050405020304" pitchFamily="18" charset="0"/>
              </a:rPr>
              <a:t>class Parent</a:t>
            </a:r>
          </a:p>
          <a:p>
            <a:pPr marL="82391" indent="0" algn="just">
              <a:buNone/>
            </a:pPr>
            <a:r>
              <a:rPr lang="en-US" sz="1800" dirty="0">
                <a:latin typeface="Times New Roman" panose="02020603050405020304" pitchFamily="18" charset="0"/>
                <a:cs typeface="Times New Roman" panose="02020603050405020304" pitchFamily="18" charset="0"/>
              </a:rPr>
              <a:t>{</a:t>
            </a:r>
          </a:p>
          <a:p>
            <a:pPr marL="82391" indent="0" algn="just">
              <a:buNone/>
            </a:pPr>
            <a:r>
              <a:rPr lang="en-US" sz="1800" dirty="0">
                <a:latin typeface="Times New Roman" panose="02020603050405020304" pitchFamily="18" charset="0"/>
                <a:cs typeface="Times New Roman" panose="02020603050405020304" pitchFamily="18" charset="0"/>
              </a:rPr>
              <a:t>	public:</a:t>
            </a:r>
          </a:p>
          <a:p>
            <a:pPr marL="82391" indent="0" algn="just">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id_p</a:t>
            </a:r>
            <a:r>
              <a:rPr lang="en-US" sz="1800" dirty="0">
                <a:latin typeface="Times New Roman" panose="02020603050405020304" pitchFamily="18" charset="0"/>
                <a:cs typeface="Times New Roman" panose="02020603050405020304" pitchFamily="18" charset="0"/>
              </a:rPr>
              <a:t>;</a:t>
            </a:r>
          </a:p>
          <a:p>
            <a:pPr marL="82391" indent="0" algn="just">
              <a:buNone/>
            </a:pPr>
            <a:r>
              <a:rPr lang="en-US" sz="1800" dirty="0">
                <a:latin typeface="Times New Roman" panose="02020603050405020304" pitchFamily="18" charset="0"/>
                <a:cs typeface="Times New Roman" panose="02020603050405020304" pitchFamily="18" charset="0"/>
              </a:rPr>
              <a:t>};</a:t>
            </a:r>
          </a:p>
          <a:p>
            <a:pPr marL="82391" indent="0" algn="just">
              <a:buNone/>
            </a:pPr>
            <a:r>
              <a:rPr lang="en-US" sz="1800" dirty="0">
                <a:latin typeface="Times New Roman" panose="02020603050405020304" pitchFamily="18" charset="0"/>
                <a:cs typeface="Times New Roman" panose="02020603050405020304" pitchFamily="18" charset="0"/>
              </a:rPr>
              <a:t>// Sub class inheriting from //Base Class(Parent)</a:t>
            </a:r>
          </a:p>
          <a:p>
            <a:pPr marL="82391" indent="0" algn="just">
              <a:buNone/>
            </a:pPr>
            <a:r>
              <a:rPr lang="en-US" sz="1800" dirty="0">
                <a:latin typeface="Times New Roman" panose="02020603050405020304" pitchFamily="18" charset="0"/>
                <a:cs typeface="Times New Roman" panose="02020603050405020304" pitchFamily="18" charset="0"/>
              </a:rPr>
              <a:t>class Child : public Parent</a:t>
            </a:r>
          </a:p>
          <a:p>
            <a:pPr marL="82391" indent="0" algn="just">
              <a:buNone/>
            </a:pPr>
            <a:r>
              <a:rPr lang="en-US" sz="1800" dirty="0">
                <a:latin typeface="Times New Roman" panose="02020603050405020304" pitchFamily="18" charset="0"/>
                <a:cs typeface="Times New Roman" panose="02020603050405020304" pitchFamily="18" charset="0"/>
              </a:rPr>
              <a:t>{</a:t>
            </a:r>
          </a:p>
          <a:p>
            <a:pPr marL="82391" indent="0" algn="just">
              <a:buNone/>
            </a:pPr>
            <a:r>
              <a:rPr lang="en-US" sz="1800" dirty="0">
                <a:latin typeface="Times New Roman" panose="02020603050405020304" pitchFamily="18" charset="0"/>
                <a:cs typeface="Times New Roman" panose="02020603050405020304" pitchFamily="18" charset="0"/>
              </a:rPr>
              <a:t>	public:</a:t>
            </a:r>
          </a:p>
          <a:p>
            <a:pPr marL="82391" indent="0" algn="just">
              <a:buNone/>
            </a:pP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int</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id_c</a:t>
            </a:r>
            <a:r>
              <a:rPr lang="en-US" sz="1800" dirty="0">
                <a:latin typeface="Times New Roman" panose="02020603050405020304" pitchFamily="18" charset="0"/>
                <a:cs typeface="Times New Roman" panose="02020603050405020304" pitchFamily="18" charset="0"/>
              </a:rPr>
              <a:t>;</a:t>
            </a:r>
          </a:p>
          <a:p>
            <a:pPr marL="82391" indent="0" algn="just">
              <a:buNone/>
            </a:pPr>
            <a:r>
              <a:rPr lang="en-US" sz="1800" dirty="0">
                <a:latin typeface="Times New Roman" panose="02020603050405020304" pitchFamily="18" charset="0"/>
                <a:cs typeface="Times New Roman" panose="02020603050405020304" pitchFamily="18" charset="0"/>
              </a:rPr>
              <a:t>};</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
        <p:nvSpPr>
          <p:cNvPr id="6" name="Rectangle 5"/>
          <p:cNvSpPr/>
          <p:nvPr/>
        </p:nvSpPr>
        <p:spPr>
          <a:xfrm>
            <a:off x="4073237" y="1966309"/>
            <a:ext cx="4959927" cy="4039567"/>
          </a:xfrm>
          <a:prstGeom prst="rect">
            <a:avLst/>
          </a:prstGeom>
        </p:spPr>
        <p:txBody>
          <a:bodyPr wrap="square">
            <a:spAutoFit/>
          </a:bodyPr>
          <a:lstStyle/>
          <a:p>
            <a:r>
              <a:rPr lang="en-IN" sz="1350" dirty="0"/>
              <a:t>//main function</a:t>
            </a:r>
          </a:p>
          <a:p>
            <a:r>
              <a:rPr lang="en-IN" sz="1350" dirty="0" err="1"/>
              <a:t>int</a:t>
            </a:r>
            <a:r>
              <a:rPr lang="en-IN" sz="1350" dirty="0"/>
              <a:t> main()</a:t>
            </a:r>
          </a:p>
          <a:p>
            <a:r>
              <a:rPr lang="en-IN" sz="1350" dirty="0"/>
              <a:t>{</a:t>
            </a:r>
          </a:p>
          <a:p>
            <a:r>
              <a:rPr lang="en-IN" sz="1350" dirty="0"/>
              <a:t>	</a:t>
            </a:r>
          </a:p>
          <a:p>
            <a:r>
              <a:rPr lang="en-IN" sz="1350" dirty="0"/>
              <a:t>		Child obj1;</a:t>
            </a:r>
          </a:p>
          <a:p>
            <a:r>
              <a:rPr lang="en-IN" sz="1350" dirty="0"/>
              <a:t>		</a:t>
            </a:r>
          </a:p>
          <a:p>
            <a:r>
              <a:rPr lang="en-IN" sz="1350" dirty="0"/>
              <a:t>		// An object of class child has all data members</a:t>
            </a:r>
          </a:p>
          <a:p>
            <a:r>
              <a:rPr lang="en-IN" sz="1350" dirty="0"/>
              <a:t>		// and member functions of class parent</a:t>
            </a:r>
          </a:p>
          <a:p>
            <a:r>
              <a:rPr lang="en-IN" sz="1350" dirty="0"/>
              <a:t>		obj1.id_c = 7;</a:t>
            </a:r>
          </a:p>
          <a:p>
            <a:r>
              <a:rPr lang="en-IN" sz="1350" dirty="0"/>
              <a:t>		obj1.id_p = 91;</a:t>
            </a:r>
          </a:p>
          <a:p>
            <a:r>
              <a:rPr lang="en-IN" sz="1350" dirty="0"/>
              <a:t>		</a:t>
            </a:r>
            <a:r>
              <a:rPr lang="en-IN" sz="1350" dirty="0" err="1"/>
              <a:t>cout</a:t>
            </a:r>
            <a:r>
              <a:rPr lang="en-IN" sz="1350" dirty="0"/>
              <a:t> &lt;&lt; "Child id is " &lt;&lt; obj1.id_c &lt;&lt; </a:t>
            </a:r>
            <a:r>
              <a:rPr lang="en-IN" sz="1350" dirty="0" err="1"/>
              <a:t>endl</a:t>
            </a:r>
            <a:r>
              <a:rPr lang="en-IN" sz="1350" dirty="0"/>
              <a:t>;</a:t>
            </a:r>
          </a:p>
          <a:p>
            <a:r>
              <a:rPr lang="en-IN" sz="1350" dirty="0"/>
              <a:t>		</a:t>
            </a:r>
            <a:r>
              <a:rPr lang="en-IN" sz="1350" dirty="0" err="1"/>
              <a:t>cout</a:t>
            </a:r>
            <a:r>
              <a:rPr lang="en-IN" sz="1350" dirty="0"/>
              <a:t> &lt;&lt; "Parent id is " &lt;&lt; obj1.id_p &lt;&lt; </a:t>
            </a:r>
            <a:r>
              <a:rPr lang="en-IN" sz="1350" dirty="0" err="1"/>
              <a:t>endl</a:t>
            </a:r>
            <a:r>
              <a:rPr lang="en-IN" sz="1350" dirty="0"/>
              <a:t>;</a:t>
            </a:r>
          </a:p>
          <a:p>
            <a:r>
              <a:rPr lang="en-IN" sz="1350" dirty="0"/>
              <a:t>		</a:t>
            </a:r>
          </a:p>
          <a:p>
            <a:r>
              <a:rPr lang="en-IN" sz="1350" dirty="0"/>
              <a:t>		return 0;</a:t>
            </a:r>
          </a:p>
          <a:p>
            <a:r>
              <a:rPr lang="en-IN" sz="1350" dirty="0"/>
              <a:t>}</a:t>
            </a:r>
          </a:p>
        </p:txBody>
      </p:sp>
    </p:spTree>
    <p:extLst>
      <p:ext uri="{BB962C8B-B14F-4D97-AF65-F5344CB8AC3E}">
        <p14:creationId xmlns:p14="http://schemas.microsoft.com/office/powerpoint/2010/main" val="22153197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buNone/>
            </a:pPr>
            <a:r>
              <a:rPr lang="en-US" sz="1800" b="1" dirty="0"/>
              <a:t>Modes of Inheritance</a:t>
            </a:r>
          </a:p>
          <a:p>
            <a:pPr marL="82391" indent="0">
              <a:buNone/>
            </a:pPr>
            <a:endParaRPr lang="en-US" sz="1800" dirty="0"/>
          </a:p>
          <a:p>
            <a:pPr algn="just"/>
            <a:r>
              <a:rPr lang="en-US" sz="1800" b="1" dirty="0">
                <a:latin typeface="Times New Roman" panose="02020603050405020304" pitchFamily="18" charset="0"/>
                <a:cs typeface="Times New Roman" panose="02020603050405020304" pitchFamily="18" charset="0"/>
              </a:rPr>
              <a:t>Public mode</a:t>
            </a:r>
            <a:r>
              <a:rPr lang="en-US" sz="1800" dirty="0">
                <a:latin typeface="Times New Roman" panose="02020603050405020304" pitchFamily="18" charset="0"/>
                <a:cs typeface="Times New Roman" panose="02020603050405020304" pitchFamily="18" charset="0"/>
              </a:rPr>
              <a:t>: If we derive a sub class from a public base class. Then the public member of the base class will become public in the derived class and protected members of the base class will become protected in derived class. </a:t>
            </a:r>
          </a:p>
          <a:p>
            <a:pPr algn="just"/>
            <a:endParaRPr lang="en-US" sz="1800"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Protected mode</a:t>
            </a:r>
            <a:r>
              <a:rPr lang="en-US" sz="1800" dirty="0">
                <a:latin typeface="Times New Roman" panose="02020603050405020304" pitchFamily="18" charset="0"/>
                <a:cs typeface="Times New Roman" panose="02020603050405020304" pitchFamily="18" charset="0"/>
              </a:rPr>
              <a:t>: If we derive a sub class from a Protected base class. Then both public member and protected members of the base class will become protected in derived class. </a:t>
            </a:r>
          </a:p>
          <a:p>
            <a:pPr algn="just"/>
            <a:endParaRPr lang="en-US" sz="1800" b="1" dirty="0">
              <a:latin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cs typeface="Times New Roman" panose="02020603050405020304" pitchFamily="18" charset="0"/>
              </a:rPr>
              <a:t>Private mode</a:t>
            </a:r>
            <a:r>
              <a:rPr lang="en-US" sz="1800" dirty="0">
                <a:latin typeface="Times New Roman" panose="02020603050405020304" pitchFamily="18" charset="0"/>
                <a:cs typeface="Times New Roman" panose="02020603050405020304" pitchFamily="18" charset="0"/>
              </a:rPr>
              <a:t>: If we derive a sub class from a Private base class. Then both public member and protected members of the base class will become Private in derived class. </a:t>
            </a:r>
          </a:p>
          <a:p>
            <a:pPr marL="82391" indent="0" algn="just">
              <a:buNone/>
            </a:pP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91702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IN" sz="2800" dirty="0">
                <a:latin typeface="Times New Roman" panose="02020603050405020304" pitchFamily="18" charset="0"/>
                <a:cs typeface="Times New Roman" panose="02020603050405020304" pitchFamily="18" charset="0"/>
              </a:rPr>
              <a:t>Most subroutines </a:t>
            </a:r>
            <a:r>
              <a:rPr lang="en-US" sz="2800" dirty="0">
                <a:latin typeface="Times New Roman" panose="02020603050405020304" pitchFamily="18" charset="0"/>
                <a:cs typeface="Times New Roman" panose="02020603050405020304" pitchFamily="18" charset="0"/>
              </a:rPr>
              <a:t>are parameterized: the caller passes arguments that influence the subroutine’s behavior, or provide it with data on which to operate. Arguments are also called </a:t>
            </a:r>
            <a:r>
              <a:rPr lang="en-IN" sz="2800" dirty="0">
                <a:latin typeface="Times New Roman" panose="02020603050405020304" pitchFamily="18" charset="0"/>
                <a:cs typeface="Times New Roman" panose="02020603050405020304" pitchFamily="18" charset="0"/>
              </a:rPr>
              <a:t>actual parameters. </a:t>
            </a:r>
            <a:r>
              <a:rPr lang="en-US" sz="2800" dirty="0">
                <a:latin typeface="Times New Roman" panose="02020603050405020304" pitchFamily="18" charset="0"/>
                <a:cs typeface="Times New Roman" panose="02020603050405020304" pitchFamily="18" charset="0"/>
              </a:rPr>
              <a:t>They are mapped to the subroutine’s formal parameters at the </a:t>
            </a:r>
            <a:r>
              <a:rPr lang="en-IN" sz="2800" dirty="0">
                <a:latin typeface="Times New Roman" panose="02020603050405020304" pitchFamily="18" charset="0"/>
                <a:cs typeface="Times New Roman" panose="02020603050405020304" pitchFamily="18" charset="0"/>
              </a:rPr>
              <a:t>time a call occurs.</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 subroutine that returns a value is usually called a </a:t>
            </a:r>
            <a:r>
              <a:rPr lang="en-US" sz="2800" b="1" dirty="0">
                <a:solidFill>
                  <a:srgbClr val="FF0000"/>
                </a:solidFill>
                <a:latin typeface="Times New Roman" panose="02020603050405020304" pitchFamily="18" charset="0"/>
                <a:cs typeface="Times New Roman" panose="02020603050405020304" pitchFamily="18" charset="0"/>
              </a:rPr>
              <a:t>function</a:t>
            </a:r>
            <a:r>
              <a:rPr lang="en-US" sz="2800" dirty="0">
                <a:latin typeface="Times New Roman" panose="02020603050405020304" pitchFamily="18" charset="0"/>
                <a:cs typeface="Times New Roman" panose="02020603050405020304" pitchFamily="18" charset="0"/>
              </a:rPr>
              <a:t>. A subroutine that does not return a value is usually called a </a:t>
            </a:r>
            <a:r>
              <a:rPr lang="en-US" sz="2800" b="1" dirty="0">
                <a:solidFill>
                  <a:srgbClr val="FF0000"/>
                </a:solidFill>
                <a:latin typeface="Times New Roman" panose="02020603050405020304" pitchFamily="18" charset="0"/>
                <a:cs typeface="Times New Roman" panose="02020603050405020304" pitchFamily="18" charset="0"/>
              </a:rPr>
              <a:t>procedure</a:t>
            </a:r>
            <a:r>
              <a:rPr lang="en-US" sz="2800" dirty="0">
                <a:latin typeface="Times New Roman" panose="02020603050405020304" pitchFamily="18" charset="0"/>
                <a:cs typeface="Times New Roman" panose="02020603050405020304" pitchFamily="18" charset="0"/>
              </a:rPr>
              <a:t>.</a:t>
            </a:r>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75216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1196966" y="1392072"/>
            <a:ext cx="3221429" cy="1764286"/>
          </a:xfrm>
          <a:prstGeom prst="rect">
            <a:avLst/>
          </a:prstGeom>
        </p:spPr>
      </p:pic>
      <p:pic>
        <p:nvPicPr>
          <p:cNvPr id="10" name="Picture 9"/>
          <p:cNvPicPr>
            <a:picLocks noChangeAspect="1"/>
          </p:cNvPicPr>
          <p:nvPr/>
        </p:nvPicPr>
        <p:blipFill>
          <a:blip r:embed="rId3"/>
          <a:stretch>
            <a:fillRect/>
          </a:stretch>
        </p:blipFill>
        <p:spPr>
          <a:xfrm>
            <a:off x="1135548" y="3621390"/>
            <a:ext cx="3201305" cy="1424028"/>
          </a:xfrm>
          <a:prstGeom prst="rect">
            <a:avLst/>
          </a:prstGeom>
        </p:spPr>
      </p:pic>
      <p:pic>
        <p:nvPicPr>
          <p:cNvPr id="11" name="Picture 10"/>
          <p:cNvPicPr>
            <a:picLocks noChangeAspect="1"/>
          </p:cNvPicPr>
          <p:nvPr/>
        </p:nvPicPr>
        <p:blipFill>
          <a:blip r:embed="rId4"/>
          <a:stretch>
            <a:fillRect/>
          </a:stretch>
        </p:blipFill>
        <p:spPr>
          <a:xfrm>
            <a:off x="4615398" y="1392070"/>
            <a:ext cx="3955529" cy="1674980"/>
          </a:xfrm>
          <a:prstGeom prst="rect">
            <a:avLst/>
          </a:prstGeom>
        </p:spPr>
      </p:pic>
      <p:pic>
        <p:nvPicPr>
          <p:cNvPr id="12" name="Picture 11"/>
          <p:cNvPicPr>
            <a:picLocks noChangeAspect="1"/>
          </p:cNvPicPr>
          <p:nvPr/>
        </p:nvPicPr>
        <p:blipFill>
          <a:blip r:embed="rId5"/>
          <a:stretch>
            <a:fillRect/>
          </a:stretch>
        </p:blipFill>
        <p:spPr>
          <a:xfrm>
            <a:off x="4477081" y="3640970"/>
            <a:ext cx="4202792" cy="2125200"/>
          </a:xfrm>
          <a:prstGeom prst="rect">
            <a:avLst/>
          </a:prstGeom>
        </p:spPr>
      </p:pic>
    </p:spTree>
    <p:extLst>
      <p:ext uri="{BB962C8B-B14F-4D97-AF65-F5344CB8AC3E}">
        <p14:creationId xmlns:p14="http://schemas.microsoft.com/office/powerpoint/2010/main" val="3127700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lgn="just">
              <a:buNone/>
            </a:pP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170504" y="1371600"/>
            <a:ext cx="6517171" cy="2579714"/>
          </a:xfrm>
          <a:prstGeom prst="rect">
            <a:avLst/>
          </a:prstGeom>
        </p:spPr>
      </p:pic>
    </p:spTree>
    <p:extLst>
      <p:ext uri="{BB962C8B-B14F-4D97-AF65-F5344CB8AC3E}">
        <p14:creationId xmlns:p14="http://schemas.microsoft.com/office/powerpoint/2010/main" val="593634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buNone/>
            </a:pPr>
            <a:r>
              <a:rPr lang="en-US" sz="1800" b="1" dirty="0">
                <a:latin typeface="Times New Roman" panose="02020603050405020304" pitchFamily="18" charset="0"/>
                <a:cs typeface="Times New Roman" panose="02020603050405020304" pitchFamily="18" charset="0"/>
              </a:rPr>
              <a:t>Types of Inheritance in C++</a:t>
            </a:r>
            <a:endParaRPr lang="en-US" sz="1800" dirty="0">
              <a:latin typeface="Times New Roman" panose="02020603050405020304" pitchFamily="18" charset="0"/>
              <a:cs typeface="Times New Roman" panose="02020603050405020304" pitchFamily="18" charset="0"/>
            </a:endParaRPr>
          </a:p>
          <a:p>
            <a:r>
              <a:rPr lang="en-US" sz="1800" b="1" dirty="0">
                <a:latin typeface="Times New Roman" panose="02020603050405020304" pitchFamily="18" charset="0"/>
                <a:cs typeface="Times New Roman" panose="02020603050405020304" pitchFamily="18" charset="0"/>
              </a:rPr>
              <a:t>1. Single Inheritance</a:t>
            </a:r>
            <a:r>
              <a:rPr lang="en-US" sz="1800" dirty="0">
                <a:latin typeface="Times New Roman" panose="02020603050405020304" pitchFamily="18" charset="0"/>
                <a:cs typeface="Times New Roman" panose="02020603050405020304" pitchFamily="18" charset="0"/>
              </a:rPr>
              <a:t>: In single inheritance, a class is allowed to inherit from only one class. i.e. one sub class is inherited by one base class only.</a:t>
            </a:r>
          </a:p>
          <a:p>
            <a:pPr marL="82391" indent="0" algn="just">
              <a:buNone/>
            </a:pP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543050" y="2712012"/>
            <a:ext cx="2242857" cy="1414286"/>
          </a:xfrm>
          <a:prstGeom prst="rect">
            <a:avLst/>
          </a:prstGeom>
        </p:spPr>
      </p:pic>
      <p:sp>
        <p:nvSpPr>
          <p:cNvPr id="9" name="Rectangle 8"/>
          <p:cNvSpPr/>
          <p:nvPr/>
        </p:nvSpPr>
        <p:spPr>
          <a:xfrm>
            <a:off x="1314450" y="4789300"/>
            <a:ext cx="5829300" cy="300082"/>
          </a:xfrm>
          <a:prstGeom prst="rect">
            <a:avLst/>
          </a:prstGeom>
        </p:spPr>
        <p:txBody>
          <a:bodyPr wrap="square">
            <a:spAutoFit/>
          </a:bodyPr>
          <a:lstStyle/>
          <a:p>
            <a:r>
              <a:rPr lang="en-IN" sz="1350" b="1" dirty="0"/>
              <a:t>https://www.geeksforgeeks.org/inheritance-in-c/</a:t>
            </a:r>
          </a:p>
        </p:txBody>
      </p:sp>
    </p:spTree>
    <p:extLst>
      <p:ext uri="{BB962C8B-B14F-4D97-AF65-F5344CB8AC3E}">
        <p14:creationId xmlns:p14="http://schemas.microsoft.com/office/powerpoint/2010/main" val="29163241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lgn="just">
              <a:buNone/>
            </a:pPr>
            <a:r>
              <a:rPr lang="en-US" sz="1800" b="1" dirty="0"/>
              <a:t>2. Multiple Inheritance:</a:t>
            </a:r>
            <a:r>
              <a:rPr lang="en-US" sz="1800" dirty="0"/>
              <a:t> Multiple Inheritance is a feature of C++ where a class can inherit from more than one classes. </a:t>
            </a:r>
            <a:r>
              <a:rPr lang="en-US" sz="1800" dirty="0" err="1"/>
              <a:t>i.e</a:t>
            </a:r>
            <a:r>
              <a:rPr lang="en-US" sz="1800" dirty="0"/>
              <a:t> one </a:t>
            </a:r>
            <a:r>
              <a:rPr lang="en-US" sz="1800" b="1" dirty="0"/>
              <a:t>sub class</a:t>
            </a:r>
            <a:r>
              <a:rPr lang="en-US" sz="1800" dirty="0"/>
              <a:t> is inherited from more than one </a:t>
            </a:r>
            <a:r>
              <a:rPr lang="en-US" sz="1800" b="1" dirty="0"/>
              <a:t>base classes</a:t>
            </a:r>
            <a:r>
              <a:rPr lang="en-US" sz="1800" dirty="0"/>
              <a:t>.</a:t>
            </a: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681599" y="2445727"/>
            <a:ext cx="5764286" cy="1392857"/>
          </a:xfrm>
          <a:prstGeom prst="rect">
            <a:avLst/>
          </a:prstGeom>
        </p:spPr>
      </p:pic>
      <p:sp>
        <p:nvSpPr>
          <p:cNvPr id="11" name="Rectangle 1">
            <a:extLst>
              <a:ext uri="{FF2B5EF4-FFF2-40B4-BE49-F238E27FC236}">
                <a16:creationId xmlns:a16="http://schemas.microsoft.com/office/drawing/2014/main" id="{4753257E-4BF2-4970-B1F2-984FF0278B5B}"/>
              </a:ext>
            </a:extLst>
          </p:cNvPr>
          <p:cNvSpPr txBox="1">
            <a:spLocks noChangeArrowheads="1"/>
          </p:cNvSpPr>
          <p:nvPr/>
        </p:nvSpPr>
        <p:spPr bwMode="auto">
          <a:xfrm>
            <a:off x="787977" y="3162195"/>
            <a:ext cx="602491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en-US" altLang="en-US" sz="1350" dirty="0">
                <a:latin typeface="Arial Unicode MS"/>
              </a:rPr>
              <a:t>Syntax:</a:t>
            </a:r>
          </a:p>
          <a:p>
            <a:pPr marL="0" indent="0" eaLnBrk="0" fontAlgn="base" hangingPunct="0">
              <a:lnSpc>
                <a:spcPct val="100000"/>
              </a:lnSpc>
              <a:spcBef>
                <a:spcPct val="0"/>
              </a:spcBef>
              <a:spcAft>
                <a:spcPct val="0"/>
              </a:spcAft>
              <a:buNone/>
            </a:pPr>
            <a:r>
              <a:rPr lang="en-US" altLang="en-US" sz="1350" dirty="0">
                <a:latin typeface="Arial Unicode MS"/>
              </a:rPr>
              <a:t>class A</a:t>
            </a:r>
          </a:p>
          <a:p>
            <a:pPr marL="0" indent="0" eaLnBrk="0" fontAlgn="base" hangingPunct="0">
              <a:lnSpc>
                <a:spcPct val="100000"/>
              </a:lnSpc>
              <a:spcBef>
                <a:spcPct val="0"/>
              </a:spcBef>
              <a:spcAft>
                <a:spcPct val="0"/>
              </a:spcAft>
              <a:buNone/>
            </a:pPr>
            <a:r>
              <a:rPr lang="en-US" altLang="en-US" sz="1350" dirty="0">
                <a:latin typeface="Arial Unicode MS"/>
              </a:rPr>
              <a:t> { </a:t>
            </a:r>
          </a:p>
          <a:p>
            <a:pPr marL="0" indent="0" eaLnBrk="0" fontAlgn="base" hangingPunct="0">
              <a:lnSpc>
                <a:spcPct val="100000"/>
              </a:lnSpc>
              <a:spcBef>
                <a:spcPct val="0"/>
              </a:spcBef>
              <a:spcAft>
                <a:spcPct val="0"/>
              </a:spcAft>
              <a:buNone/>
            </a:pPr>
            <a:r>
              <a:rPr lang="en-US" altLang="en-US" sz="1350" dirty="0">
                <a:latin typeface="Arial Unicode MS"/>
              </a:rPr>
              <a:t>.......... </a:t>
            </a:r>
          </a:p>
          <a:p>
            <a:pPr marL="0" indent="0" eaLnBrk="0" fontAlgn="base" hangingPunct="0">
              <a:lnSpc>
                <a:spcPct val="100000"/>
              </a:lnSpc>
              <a:spcBef>
                <a:spcPct val="0"/>
              </a:spcBef>
              <a:spcAft>
                <a:spcPct val="0"/>
              </a:spcAft>
              <a:buNone/>
            </a:pPr>
            <a:r>
              <a:rPr lang="en-US" altLang="en-US" sz="1350" dirty="0">
                <a:latin typeface="Arial Unicode MS"/>
              </a:rPr>
              <a:t>};</a:t>
            </a:r>
          </a:p>
          <a:p>
            <a:pPr marL="0" indent="0" eaLnBrk="0" fontAlgn="base" hangingPunct="0">
              <a:lnSpc>
                <a:spcPct val="100000"/>
              </a:lnSpc>
              <a:spcBef>
                <a:spcPct val="0"/>
              </a:spcBef>
              <a:spcAft>
                <a:spcPct val="0"/>
              </a:spcAft>
              <a:buNone/>
            </a:pPr>
            <a:r>
              <a:rPr lang="en-US" altLang="en-US" sz="1350" dirty="0">
                <a:latin typeface="Arial Unicode MS"/>
              </a:rPr>
              <a:t> class B </a:t>
            </a:r>
          </a:p>
          <a:p>
            <a:pPr marL="0" indent="0" eaLnBrk="0" fontAlgn="base" hangingPunct="0">
              <a:lnSpc>
                <a:spcPct val="100000"/>
              </a:lnSpc>
              <a:spcBef>
                <a:spcPct val="0"/>
              </a:spcBef>
              <a:spcAft>
                <a:spcPct val="0"/>
              </a:spcAft>
              <a:buNone/>
            </a:pPr>
            <a:r>
              <a:rPr lang="en-US" altLang="en-US" sz="1350" dirty="0">
                <a:latin typeface="Arial Unicode MS"/>
              </a:rPr>
              <a:t>{ </a:t>
            </a:r>
          </a:p>
          <a:p>
            <a:pPr marL="0" indent="0" eaLnBrk="0" fontAlgn="base" hangingPunct="0">
              <a:lnSpc>
                <a:spcPct val="100000"/>
              </a:lnSpc>
              <a:spcBef>
                <a:spcPct val="0"/>
              </a:spcBef>
              <a:spcAft>
                <a:spcPct val="0"/>
              </a:spcAft>
              <a:buNone/>
            </a:pPr>
            <a:r>
              <a:rPr lang="en-US" altLang="en-US" sz="1350" dirty="0">
                <a:latin typeface="Arial Unicode MS"/>
              </a:rPr>
              <a:t>........... </a:t>
            </a:r>
          </a:p>
          <a:p>
            <a:pPr marL="0" indent="0" eaLnBrk="0" fontAlgn="base" hangingPunct="0">
              <a:lnSpc>
                <a:spcPct val="100000"/>
              </a:lnSpc>
              <a:spcBef>
                <a:spcPct val="0"/>
              </a:spcBef>
              <a:spcAft>
                <a:spcPct val="0"/>
              </a:spcAft>
              <a:buNone/>
            </a:pPr>
            <a:r>
              <a:rPr lang="en-US" altLang="en-US" sz="1350" dirty="0">
                <a:latin typeface="Arial Unicode MS"/>
              </a:rPr>
              <a:t>} ; </a:t>
            </a:r>
          </a:p>
          <a:p>
            <a:pPr marL="0" indent="0" eaLnBrk="0" fontAlgn="base" hangingPunct="0">
              <a:lnSpc>
                <a:spcPct val="100000"/>
              </a:lnSpc>
              <a:spcBef>
                <a:spcPct val="0"/>
              </a:spcBef>
              <a:spcAft>
                <a:spcPct val="0"/>
              </a:spcAft>
              <a:buNone/>
            </a:pPr>
            <a:r>
              <a:rPr lang="en-US" altLang="en-US" sz="1350" dirty="0">
                <a:latin typeface="Arial Unicode MS"/>
              </a:rPr>
              <a:t>class C : </a:t>
            </a:r>
            <a:r>
              <a:rPr lang="en-US" altLang="en-US" sz="1350" dirty="0" err="1">
                <a:latin typeface="Arial Unicode MS"/>
              </a:rPr>
              <a:t>acess_specifier</a:t>
            </a:r>
            <a:r>
              <a:rPr lang="en-US" altLang="en-US" sz="1350" dirty="0">
                <a:latin typeface="Arial Unicode MS"/>
              </a:rPr>
              <a:t> A, </a:t>
            </a:r>
            <a:r>
              <a:rPr lang="en-US" altLang="en-US" sz="1350" dirty="0" err="1">
                <a:latin typeface="Arial Unicode MS"/>
              </a:rPr>
              <a:t>access_specifier</a:t>
            </a:r>
            <a:r>
              <a:rPr lang="en-US" altLang="en-US" sz="1350" dirty="0">
                <a:latin typeface="Arial Unicode MS"/>
              </a:rPr>
              <a:t> B // derived class from A and B </a:t>
            </a:r>
          </a:p>
          <a:p>
            <a:pPr marL="0" indent="0" eaLnBrk="0" fontAlgn="base" hangingPunct="0">
              <a:lnSpc>
                <a:spcPct val="100000"/>
              </a:lnSpc>
              <a:spcBef>
                <a:spcPct val="0"/>
              </a:spcBef>
              <a:spcAft>
                <a:spcPct val="0"/>
              </a:spcAft>
              <a:buNone/>
            </a:pPr>
            <a:r>
              <a:rPr lang="en-US" altLang="en-US" sz="1350" dirty="0">
                <a:latin typeface="Arial Unicode MS"/>
              </a:rPr>
              <a:t>{ </a:t>
            </a:r>
          </a:p>
          <a:p>
            <a:pPr marL="0" indent="0" eaLnBrk="0" fontAlgn="base" hangingPunct="0">
              <a:lnSpc>
                <a:spcPct val="100000"/>
              </a:lnSpc>
              <a:spcBef>
                <a:spcPct val="0"/>
              </a:spcBef>
              <a:spcAft>
                <a:spcPct val="0"/>
              </a:spcAft>
              <a:buNone/>
            </a:pPr>
            <a:r>
              <a:rPr lang="en-US" altLang="en-US" sz="1350" dirty="0">
                <a:latin typeface="Arial Unicode MS"/>
              </a:rPr>
              <a:t>........... </a:t>
            </a:r>
          </a:p>
          <a:p>
            <a:pPr marL="0" indent="0" eaLnBrk="0" fontAlgn="base" hangingPunct="0">
              <a:lnSpc>
                <a:spcPct val="100000"/>
              </a:lnSpc>
              <a:spcBef>
                <a:spcPct val="0"/>
              </a:spcBef>
              <a:spcAft>
                <a:spcPct val="0"/>
              </a:spcAft>
              <a:buNone/>
            </a:pPr>
            <a:r>
              <a:rPr lang="en-US" altLang="en-US" sz="1350" dirty="0">
                <a:latin typeface="Arial Unicode MS"/>
              </a:rPr>
              <a:t>} ;</a:t>
            </a:r>
            <a:r>
              <a:rPr lang="en-US" altLang="en-US" sz="135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2748753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C85E22-74FB-4C9F-9A23-9D6AF698DCB9}"/>
              </a:ext>
            </a:extLst>
          </p:cNvPr>
          <p:cNvPicPr>
            <a:picLocks noChangeAspect="1"/>
          </p:cNvPicPr>
          <p:nvPr/>
        </p:nvPicPr>
        <p:blipFill rotWithShape="1">
          <a:blip r:embed="rId2"/>
          <a:srcRect l="37121" t="10505" r="26107" b="9495"/>
          <a:stretch/>
        </p:blipFill>
        <p:spPr>
          <a:xfrm>
            <a:off x="1524000" y="940884"/>
            <a:ext cx="4066310" cy="4976232"/>
          </a:xfrm>
          <a:prstGeom prst="rect">
            <a:avLst/>
          </a:prstGeom>
        </p:spPr>
      </p:pic>
      <p:sp>
        <p:nvSpPr>
          <p:cNvPr id="8" name="Rectangle 2">
            <a:extLst>
              <a:ext uri="{FF2B5EF4-FFF2-40B4-BE49-F238E27FC236}">
                <a16:creationId xmlns:a16="http://schemas.microsoft.com/office/drawing/2014/main" id="{1EDD8FC0-D9BB-4369-8CEC-9DA6FC2C21D1}"/>
              </a:ext>
            </a:extLst>
          </p:cNvPr>
          <p:cNvSpPr>
            <a:spLocks noChangeArrowheads="1"/>
          </p:cNvSpPr>
          <p:nvPr/>
        </p:nvSpPr>
        <p:spPr bwMode="auto">
          <a:xfrm>
            <a:off x="6227619" y="3901297"/>
            <a:ext cx="2263576" cy="530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750" dirty="0">
                <a:latin typeface="Arial Unicode MS"/>
              </a:rPr>
              <a:t>Output</a:t>
            </a:r>
          </a:p>
          <a:p>
            <a:pPr defTabSz="685800" eaLnBrk="0" fontAlgn="base" hangingPunct="0">
              <a:spcBef>
                <a:spcPct val="0"/>
              </a:spcBef>
              <a:spcAft>
                <a:spcPct val="0"/>
              </a:spcAft>
            </a:pPr>
            <a:r>
              <a:rPr lang="en-US" altLang="en-US" sz="750" dirty="0">
                <a:latin typeface="Arial Unicode MS"/>
              </a:rPr>
              <a:t>enter value of x: 5 </a:t>
            </a:r>
          </a:p>
          <a:p>
            <a:pPr defTabSz="685800" eaLnBrk="0" fontAlgn="base" hangingPunct="0">
              <a:spcBef>
                <a:spcPct val="0"/>
              </a:spcBef>
              <a:spcAft>
                <a:spcPct val="0"/>
              </a:spcAft>
            </a:pPr>
            <a:r>
              <a:rPr lang="en-US" altLang="en-US" sz="750" dirty="0">
                <a:latin typeface="Arial Unicode MS"/>
              </a:rPr>
              <a:t>enter value of y: 4</a:t>
            </a:r>
          </a:p>
          <a:p>
            <a:pPr defTabSz="685800" eaLnBrk="0" fontAlgn="base" hangingPunct="0">
              <a:spcBef>
                <a:spcPct val="0"/>
              </a:spcBef>
              <a:spcAft>
                <a:spcPct val="0"/>
              </a:spcAft>
            </a:pPr>
            <a:r>
              <a:rPr lang="en-US" altLang="en-US" sz="750" dirty="0">
                <a:latin typeface="Arial Unicode MS"/>
              </a:rPr>
              <a:t> Sum = 9</a:t>
            </a:r>
            <a:r>
              <a:rPr lang="en-US" altLang="en-US" sz="60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21739383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lgn="just">
              <a:buNone/>
            </a:pPr>
            <a:r>
              <a:rPr lang="en-US" sz="1800" b="1" dirty="0"/>
              <a:t>3. Multilevel Inheritance</a:t>
            </a:r>
            <a:r>
              <a:rPr lang="en-US" sz="1800" dirty="0"/>
              <a:t>: In this type of inheritance, a derived class is created from another derived class.</a:t>
            </a: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4572000" y="2088544"/>
            <a:ext cx="3457143" cy="2578571"/>
          </a:xfrm>
          <a:prstGeom prst="rect">
            <a:avLst/>
          </a:prstGeom>
        </p:spPr>
      </p:pic>
      <p:sp>
        <p:nvSpPr>
          <p:cNvPr id="7" name="Rectangle 1">
            <a:extLst>
              <a:ext uri="{FF2B5EF4-FFF2-40B4-BE49-F238E27FC236}">
                <a16:creationId xmlns:a16="http://schemas.microsoft.com/office/drawing/2014/main" id="{BDC4EAEA-98C0-426E-A380-B68601DD2E06}"/>
              </a:ext>
            </a:extLst>
          </p:cNvPr>
          <p:cNvSpPr>
            <a:spLocks noChangeArrowheads="1"/>
          </p:cNvSpPr>
          <p:nvPr/>
        </p:nvSpPr>
        <p:spPr bwMode="auto">
          <a:xfrm>
            <a:off x="401782" y="2439025"/>
            <a:ext cx="4925291" cy="2977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a:rPr>
              <a:t>Syntax;</a:t>
            </a:r>
          </a:p>
          <a:p>
            <a:pPr defTabSz="685800" eaLnBrk="0" fontAlgn="base" hangingPunct="0">
              <a:spcBef>
                <a:spcPct val="0"/>
              </a:spcBef>
              <a:spcAft>
                <a:spcPct val="0"/>
              </a:spcAft>
            </a:pPr>
            <a:endParaRPr lang="en-US" altLang="en-US" sz="1350" dirty="0">
              <a:latin typeface="Arial Unicode MS"/>
            </a:endParaRPr>
          </a:p>
          <a:p>
            <a:pPr defTabSz="685800" eaLnBrk="0" fontAlgn="base" hangingPunct="0">
              <a:spcBef>
                <a:spcPct val="0"/>
              </a:spcBef>
              <a:spcAft>
                <a:spcPct val="0"/>
              </a:spcAft>
            </a:pPr>
            <a:r>
              <a:rPr lang="en-US" altLang="en-US" sz="1350" dirty="0">
                <a:latin typeface="Arial Unicode MS"/>
              </a:rPr>
              <a:t>class A // base class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class B : </a:t>
            </a:r>
            <a:r>
              <a:rPr lang="en-US" altLang="en-US" sz="1350" dirty="0" err="1">
                <a:latin typeface="Arial Unicode MS"/>
              </a:rPr>
              <a:t>acess_specifier</a:t>
            </a:r>
            <a:r>
              <a:rPr lang="en-US" altLang="en-US" sz="1350" dirty="0">
                <a:latin typeface="Arial Unicode MS"/>
              </a:rPr>
              <a:t> A // derived class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 ; </a:t>
            </a:r>
          </a:p>
          <a:p>
            <a:pPr defTabSz="685800" eaLnBrk="0" fontAlgn="base" hangingPunct="0">
              <a:spcBef>
                <a:spcPct val="0"/>
              </a:spcBef>
              <a:spcAft>
                <a:spcPct val="0"/>
              </a:spcAft>
            </a:pPr>
            <a:r>
              <a:rPr lang="en-US" altLang="en-US" sz="1350" dirty="0">
                <a:latin typeface="Arial Unicode MS"/>
              </a:rPr>
              <a:t>class C : </a:t>
            </a:r>
            <a:r>
              <a:rPr lang="en-US" altLang="en-US" sz="1350" dirty="0" err="1">
                <a:latin typeface="Arial Unicode MS"/>
              </a:rPr>
              <a:t>access_specifier</a:t>
            </a:r>
            <a:r>
              <a:rPr lang="en-US" altLang="en-US" sz="1350" dirty="0">
                <a:latin typeface="Arial Unicode MS"/>
              </a:rPr>
              <a:t> B // derived from derived class B </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 </a:t>
            </a:r>
          </a:p>
          <a:p>
            <a:pPr defTabSz="685800" eaLnBrk="0" fontAlgn="base" hangingPunct="0">
              <a:spcBef>
                <a:spcPct val="0"/>
              </a:spcBef>
              <a:spcAft>
                <a:spcPct val="0"/>
              </a:spcAft>
            </a:pPr>
            <a:r>
              <a:rPr lang="en-US" altLang="en-US" sz="1350" dirty="0">
                <a:latin typeface="Arial Unicode MS"/>
              </a:rPr>
              <a:t>} ;</a:t>
            </a:r>
            <a:r>
              <a:rPr lang="en-US" altLang="en-US" sz="135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24048823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6CC40-B585-420D-8238-3E46B42C501B}"/>
              </a:ext>
            </a:extLst>
          </p:cNvPr>
          <p:cNvPicPr>
            <a:picLocks noChangeAspect="1"/>
          </p:cNvPicPr>
          <p:nvPr/>
        </p:nvPicPr>
        <p:blipFill rotWithShape="1">
          <a:blip r:embed="rId2"/>
          <a:srcRect l="37424" t="9023" r="25530" b="4916"/>
          <a:stretch/>
        </p:blipFill>
        <p:spPr>
          <a:xfrm>
            <a:off x="1704110" y="895308"/>
            <a:ext cx="3906981" cy="5105443"/>
          </a:xfrm>
          <a:prstGeom prst="rect">
            <a:avLst/>
          </a:prstGeom>
        </p:spPr>
      </p:pic>
      <p:sp>
        <p:nvSpPr>
          <p:cNvPr id="8" name="Rectangle 1">
            <a:extLst>
              <a:ext uri="{FF2B5EF4-FFF2-40B4-BE49-F238E27FC236}">
                <a16:creationId xmlns:a16="http://schemas.microsoft.com/office/drawing/2014/main" id="{6B47C83D-4BCC-47FC-90EF-61DFAC39334A}"/>
              </a:ext>
            </a:extLst>
          </p:cNvPr>
          <p:cNvSpPr>
            <a:spLocks noChangeArrowheads="1"/>
          </p:cNvSpPr>
          <p:nvPr/>
        </p:nvSpPr>
        <p:spPr bwMode="auto">
          <a:xfrm>
            <a:off x="5777345" y="2875003"/>
            <a:ext cx="332509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750" dirty="0">
                <a:latin typeface="Arial Unicode MS"/>
              </a:rPr>
              <a:t>Output:</a:t>
            </a:r>
          </a:p>
          <a:p>
            <a:pPr defTabSz="685800" eaLnBrk="0" fontAlgn="base" hangingPunct="0">
              <a:spcBef>
                <a:spcPct val="0"/>
              </a:spcBef>
              <a:spcAft>
                <a:spcPct val="0"/>
              </a:spcAft>
            </a:pPr>
            <a:endParaRPr lang="en-US" altLang="en-US" sz="750" dirty="0">
              <a:latin typeface="Arial Unicode MS"/>
            </a:endParaRPr>
          </a:p>
          <a:p>
            <a:pPr defTabSz="685800" eaLnBrk="0" fontAlgn="base" hangingPunct="0">
              <a:spcBef>
                <a:spcPct val="0"/>
              </a:spcBef>
              <a:spcAft>
                <a:spcPct val="0"/>
              </a:spcAft>
            </a:pPr>
            <a:r>
              <a:rPr lang="en-US" altLang="en-US" sz="750" dirty="0">
                <a:latin typeface="Arial Unicode MS"/>
              </a:rPr>
              <a:t>Enter value of x= 2 </a:t>
            </a:r>
          </a:p>
          <a:p>
            <a:pPr defTabSz="685800" eaLnBrk="0" fontAlgn="base" hangingPunct="0">
              <a:spcBef>
                <a:spcPct val="0"/>
              </a:spcBef>
              <a:spcAft>
                <a:spcPct val="0"/>
              </a:spcAft>
            </a:pPr>
            <a:endParaRPr lang="en-US" altLang="en-US" sz="750" dirty="0">
              <a:latin typeface="Arial Unicode MS"/>
            </a:endParaRPr>
          </a:p>
          <a:p>
            <a:pPr defTabSz="685800" eaLnBrk="0" fontAlgn="base" hangingPunct="0">
              <a:spcBef>
                <a:spcPct val="0"/>
              </a:spcBef>
              <a:spcAft>
                <a:spcPct val="0"/>
              </a:spcAft>
            </a:pPr>
            <a:r>
              <a:rPr lang="en-US" altLang="en-US" sz="750" dirty="0">
                <a:latin typeface="Arial Unicode MS"/>
              </a:rPr>
              <a:t>Enter value of y= 3 </a:t>
            </a:r>
          </a:p>
          <a:p>
            <a:pPr defTabSz="685800" eaLnBrk="0" fontAlgn="base" hangingPunct="0">
              <a:spcBef>
                <a:spcPct val="0"/>
              </a:spcBef>
              <a:spcAft>
                <a:spcPct val="0"/>
              </a:spcAft>
            </a:pPr>
            <a:endParaRPr lang="en-US" altLang="en-US" sz="750" dirty="0">
              <a:latin typeface="Arial Unicode MS"/>
            </a:endParaRPr>
          </a:p>
          <a:p>
            <a:pPr defTabSz="685800" eaLnBrk="0" fontAlgn="base" hangingPunct="0">
              <a:spcBef>
                <a:spcPct val="0"/>
              </a:spcBef>
              <a:spcAft>
                <a:spcPct val="0"/>
              </a:spcAft>
            </a:pPr>
            <a:r>
              <a:rPr lang="en-US" altLang="en-US" sz="750" dirty="0">
                <a:latin typeface="Arial Unicode MS"/>
              </a:rPr>
              <a:t>Enter value of z= 3 </a:t>
            </a:r>
          </a:p>
          <a:p>
            <a:pPr defTabSz="685800" eaLnBrk="0" fontAlgn="base" hangingPunct="0">
              <a:spcBef>
                <a:spcPct val="0"/>
              </a:spcBef>
              <a:spcAft>
                <a:spcPct val="0"/>
              </a:spcAft>
            </a:pPr>
            <a:endParaRPr lang="en-US" altLang="en-US" sz="750" dirty="0">
              <a:latin typeface="Arial Unicode MS"/>
            </a:endParaRPr>
          </a:p>
          <a:p>
            <a:pPr defTabSz="685800" eaLnBrk="0" fontAlgn="base" hangingPunct="0">
              <a:spcBef>
                <a:spcPct val="0"/>
              </a:spcBef>
              <a:spcAft>
                <a:spcPct val="0"/>
              </a:spcAft>
            </a:pPr>
            <a:r>
              <a:rPr lang="en-US" altLang="en-US" sz="750" dirty="0">
                <a:latin typeface="Arial Unicode MS"/>
              </a:rPr>
              <a:t>Product= 18</a:t>
            </a:r>
            <a:r>
              <a:rPr lang="en-US" altLang="en-US" sz="60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3906312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lgn="just">
              <a:buNone/>
            </a:pPr>
            <a:r>
              <a:rPr lang="en-US" sz="1800" b="1" dirty="0"/>
              <a:t>4. Hierarchical Inheritance</a:t>
            </a:r>
            <a:r>
              <a:rPr lang="en-US" sz="1800" dirty="0"/>
              <a:t>: In this type of inheritance, more than one sub class is inherited from a single base class. i.e. more than one derived class is created from a single base class.</a:t>
            </a:r>
            <a:endParaRPr lang="en-US" sz="1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Data Abstraction and Object Orientation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518902" y="2821881"/>
            <a:ext cx="6000000" cy="2542857"/>
          </a:xfrm>
          <a:prstGeom prst="rect">
            <a:avLst/>
          </a:prstGeom>
        </p:spPr>
      </p:pic>
    </p:spTree>
    <p:extLst>
      <p:ext uri="{BB962C8B-B14F-4D97-AF65-F5344CB8AC3E}">
        <p14:creationId xmlns:p14="http://schemas.microsoft.com/office/powerpoint/2010/main" val="2825129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F685-A17F-4444-9048-083ECD0A3F98}"/>
              </a:ext>
            </a:extLst>
          </p:cNvPr>
          <p:cNvSpPr>
            <a:spLocks noGrp="1"/>
          </p:cNvSpPr>
          <p:nvPr>
            <p:ph type="title"/>
          </p:nvPr>
        </p:nvSpPr>
        <p:spPr/>
        <p:txBody>
          <a:bodyPr/>
          <a:lstStyle/>
          <a:p>
            <a:r>
              <a:rPr lang="en-US" dirty="0"/>
              <a:t>Syntax :</a:t>
            </a:r>
            <a:endParaRPr lang="en-IN" dirty="0"/>
          </a:p>
        </p:txBody>
      </p:sp>
      <p:sp>
        <p:nvSpPr>
          <p:cNvPr id="4" name="Rectangle 1">
            <a:extLst>
              <a:ext uri="{FF2B5EF4-FFF2-40B4-BE49-F238E27FC236}">
                <a16:creationId xmlns:a16="http://schemas.microsoft.com/office/drawing/2014/main" id="{2E658776-7BF2-4224-96D9-C4131B94F3CC}"/>
              </a:ext>
            </a:extLst>
          </p:cNvPr>
          <p:cNvSpPr>
            <a:spLocks noGrp="1" noChangeArrowheads="1"/>
          </p:cNvSpPr>
          <p:nvPr>
            <p:ph idx="1"/>
          </p:nvPr>
        </p:nvSpPr>
        <p:spPr bwMode="auto">
          <a:xfrm>
            <a:off x="342900" y="2245863"/>
            <a:ext cx="2491708" cy="2839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750">
                <a:latin typeface="Arial Unicode MS"/>
              </a:rPr>
              <a:t>class Parent_classname</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Common_properties;</a:t>
            </a:r>
            <a:br>
              <a:rPr lang="en-US" altLang="en-US" sz="750">
                <a:latin typeface="Arial Unicode MS"/>
              </a:rPr>
            </a:br>
            <a:r>
              <a:rPr lang="en-US" altLang="en-US" sz="750">
                <a:latin typeface="Arial Unicode MS"/>
              </a:rPr>
              <a:t>methods;</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class derived_class1:visibility_mode parent_classname</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Common_properties;</a:t>
            </a:r>
            <a:br>
              <a:rPr lang="en-US" altLang="en-US" sz="750">
                <a:latin typeface="Arial Unicode MS"/>
              </a:rPr>
            </a:br>
            <a:r>
              <a:rPr lang="en-US" altLang="en-US" sz="750">
                <a:latin typeface="Arial Unicode MS"/>
              </a:rPr>
              <a:t>methods;</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class derived_class2:visibility_mode parent_classname</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Common_ properties;</a:t>
            </a:r>
            <a:br>
              <a:rPr lang="en-US" altLang="en-US" sz="750">
                <a:latin typeface="Arial Unicode MS"/>
              </a:rPr>
            </a:br>
            <a:r>
              <a:rPr lang="en-US" altLang="en-US" sz="750">
                <a:latin typeface="Arial Unicode MS"/>
              </a:rPr>
              <a:t>methods;</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class derived_classN:visibility_mode parent_classname</a:t>
            </a:r>
            <a:br>
              <a:rPr lang="en-US" altLang="en-US" sz="750">
                <a:latin typeface="Arial Unicode MS"/>
              </a:rPr>
            </a:br>
            <a:r>
              <a:rPr lang="en-US" altLang="en-US" sz="750">
                <a:latin typeface="Arial Unicode MS"/>
              </a:rPr>
              <a:t>{</a:t>
            </a:r>
            <a:br>
              <a:rPr lang="en-US" altLang="en-US" sz="750">
                <a:latin typeface="Arial Unicode MS"/>
              </a:rPr>
            </a:br>
            <a:r>
              <a:rPr lang="en-US" altLang="en-US" sz="750">
                <a:latin typeface="Arial Unicode MS"/>
              </a:rPr>
              <a:t>Common_properties;</a:t>
            </a:r>
            <a:br>
              <a:rPr lang="en-US" altLang="en-US" sz="750">
                <a:latin typeface="Arial Unicode MS"/>
              </a:rPr>
            </a:br>
            <a:r>
              <a:rPr lang="en-US" altLang="en-US" sz="750">
                <a:latin typeface="Arial Unicode MS"/>
              </a:rPr>
              <a:t>methods;</a:t>
            </a:r>
            <a:br>
              <a:rPr lang="en-US" altLang="en-US" sz="750">
                <a:latin typeface="Arial Unicode MS"/>
              </a:rPr>
            </a:br>
            <a:r>
              <a:rPr lang="en-US" altLang="en-US" sz="750">
                <a:latin typeface="Arial Unicode MS"/>
              </a:rPr>
              <a:t>};</a:t>
            </a:r>
            <a:r>
              <a:rPr lang="en-US" altLang="en-US" sz="600"/>
              <a:t> </a:t>
            </a:r>
            <a:endParaRPr lang="en-US" altLang="en-US" sz="1350">
              <a:latin typeface="Arial" panose="020B0604020202020204" pitchFamily="34" charset="0"/>
            </a:endParaRPr>
          </a:p>
        </p:txBody>
      </p:sp>
    </p:spTree>
    <p:extLst>
      <p:ext uri="{BB962C8B-B14F-4D97-AF65-F5344CB8AC3E}">
        <p14:creationId xmlns:p14="http://schemas.microsoft.com/office/powerpoint/2010/main" val="20386816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2A3233C9-3C2B-4B98-A7B4-F2C379CA59D7}"/>
              </a:ext>
            </a:extLst>
          </p:cNvPr>
          <p:cNvSpPr>
            <a:spLocks noChangeArrowheads="1"/>
          </p:cNvSpPr>
          <p:nvPr/>
        </p:nvSpPr>
        <p:spPr bwMode="auto">
          <a:xfrm>
            <a:off x="131618" y="2273504"/>
            <a:ext cx="5189456" cy="122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750">
                <a:solidFill>
                  <a:srgbClr val="696969"/>
                </a:solidFill>
                <a:latin typeface="Arial Unicode MS"/>
              </a:rPr>
              <a:t>/*C++ program to demonstrate example of hierarchical inheritance to get square and cube of a number.*/</a:t>
            </a:r>
            <a:r>
              <a:rPr lang="en-US" altLang="en-US" sz="750">
                <a:latin typeface="Arial Unicode MS"/>
              </a:rPr>
              <a:t> </a:t>
            </a:r>
            <a:r>
              <a:rPr lang="en-US" altLang="en-US" sz="750">
                <a:solidFill>
                  <a:srgbClr val="004A43"/>
                </a:solidFill>
                <a:latin typeface="Arial Unicode MS"/>
              </a:rPr>
              <a:t>#include </a:t>
            </a:r>
            <a:r>
              <a:rPr lang="en-US" altLang="en-US" sz="750">
                <a:solidFill>
                  <a:srgbClr val="800000"/>
                </a:solidFill>
                <a:latin typeface="Arial Unicode MS"/>
              </a:rPr>
              <a:t>&lt;</a:t>
            </a:r>
            <a:r>
              <a:rPr lang="en-US" altLang="en-US" sz="750">
                <a:solidFill>
                  <a:srgbClr val="40015A"/>
                </a:solidFill>
                <a:latin typeface="Arial Unicode MS"/>
              </a:rPr>
              <a:t>iostream</a:t>
            </a:r>
            <a:r>
              <a:rPr lang="en-US" altLang="en-US" sz="750">
                <a:solidFill>
                  <a:srgbClr val="800000"/>
                </a:solidFill>
                <a:latin typeface="Arial Unicode MS"/>
              </a:rPr>
              <a:t>&gt;</a:t>
            </a:r>
            <a:r>
              <a:rPr lang="en-US" altLang="en-US" sz="750">
                <a:latin typeface="Arial Unicode MS"/>
              </a:rPr>
              <a:t> </a:t>
            </a:r>
            <a:r>
              <a:rPr lang="en-US" altLang="en-US" sz="750" b="1">
                <a:solidFill>
                  <a:srgbClr val="800000"/>
                </a:solidFill>
                <a:latin typeface="Arial Unicode MS"/>
              </a:rPr>
              <a:t>using</a:t>
            </a:r>
            <a:r>
              <a:rPr lang="en-US" altLang="en-US" sz="750">
                <a:latin typeface="Arial Unicode MS"/>
              </a:rPr>
              <a:t> </a:t>
            </a:r>
            <a:r>
              <a:rPr lang="en-US" altLang="en-US" sz="750" b="1">
                <a:solidFill>
                  <a:srgbClr val="800000"/>
                </a:solidFill>
                <a:latin typeface="Arial Unicode MS"/>
              </a:rPr>
              <a:t>namespace</a:t>
            </a:r>
            <a:r>
              <a:rPr lang="en-US" altLang="en-US" sz="750">
                <a:latin typeface="Arial Unicode MS"/>
              </a:rPr>
              <a:t> </a:t>
            </a:r>
            <a:r>
              <a:rPr lang="en-US" altLang="en-US" sz="750">
                <a:solidFill>
                  <a:srgbClr val="666616"/>
                </a:solidFill>
                <a:latin typeface="Arial Unicode MS"/>
              </a:rPr>
              <a:t>std</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class</a:t>
            </a:r>
            <a:r>
              <a:rPr lang="en-US" altLang="en-US" sz="750">
                <a:latin typeface="Arial Unicode MS"/>
              </a:rPr>
              <a:t> Number </a:t>
            </a:r>
            <a:r>
              <a:rPr lang="en-US" altLang="en-US" sz="750">
                <a:solidFill>
                  <a:srgbClr val="800080"/>
                </a:solidFill>
                <a:latin typeface="Arial Unicode MS"/>
              </a:rPr>
              <a:t>{</a:t>
            </a:r>
            <a:r>
              <a:rPr lang="en-US" altLang="en-US" sz="750">
                <a:latin typeface="Arial Unicode MS"/>
              </a:rPr>
              <a:t> </a:t>
            </a:r>
            <a:r>
              <a:rPr lang="en-US" altLang="en-US" sz="750">
                <a:solidFill>
                  <a:srgbClr val="E34ADC"/>
                </a:solidFill>
                <a:latin typeface="Arial Unicode MS"/>
              </a:rPr>
              <a:t>    </a:t>
            </a:r>
            <a:r>
              <a:rPr lang="en-US" altLang="en-US" sz="750" b="1">
                <a:solidFill>
                  <a:srgbClr val="800000"/>
                </a:solidFill>
                <a:latin typeface="Arial Unicode MS"/>
              </a:rPr>
              <a:t>private</a:t>
            </a:r>
            <a:r>
              <a:rPr lang="en-US" altLang="en-US" sz="750">
                <a:solidFill>
                  <a:srgbClr val="E34ADC"/>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num</a:t>
            </a:r>
            <a:r>
              <a:rPr lang="en-US" altLang="en-US" sz="750">
                <a:solidFill>
                  <a:srgbClr val="800080"/>
                </a:solidFill>
                <a:latin typeface="Arial Unicode MS"/>
              </a:rPr>
              <a:t>;</a:t>
            </a:r>
            <a:r>
              <a:rPr lang="en-US" altLang="en-US" sz="750">
                <a:latin typeface="Arial Unicode MS"/>
              </a:rPr>
              <a:t> </a:t>
            </a:r>
            <a:r>
              <a:rPr lang="en-US" altLang="en-US" sz="750">
                <a:solidFill>
                  <a:srgbClr val="E34ADC"/>
                </a:solidFill>
                <a:latin typeface="Arial Unicode MS"/>
              </a:rPr>
              <a:t>    </a:t>
            </a:r>
            <a:r>
              <a:rPr lang="en-US" altLang="en-US" sz="750" b="1">
                <a:solidFill>
                  <a:srgbClr val="800000"/>
                </a:solidFill>
                <a:latin typeface="Arial Unicode MS"/>
              </a:rPr>
              <a:t>public</a:t>
            </a:r>
            <a:r>
              <a:rPr lang="en-US" altLang="en-US" sz="750">
                <a:solidFill>
                  <a:srgbClr val="E34ADC"/>
                </a:solidFill>
                <a:latin typeface="Arial Unicode MS"/>
              </a:rPr>
              <a:t>:</a:t>
            </a:r>
            <a:r>
              <a:rPr lang="en-US" altLang="en-US" sz="750">
                <a:latin typeface="Arial Unicode MS"/>
              </a:rPr>
              <a:t> </a:t>
            </a:r>
            <a:r>
              <a:rPr lang="en-US" altLang="en-US" sz="750" b="1">
                <a:solidFill>
                  <a:srgbClr val="800000"/>
                </a:solidFill>
                <a:latin typeface="Arial Unicode MS"/>
              </a:rPr>
              <a:t>void</a:t>
            </a:r>
            <a:r>
              <a:rPr lang="en-US" altLang="en-US" sz="750">
                <a:latin typeface="Arial Unicode MS"/>
              </a:rPr>
              <a:t> getNumber</a:t>
            </a:r>
            <a:r>
              <a:rPr lang="en-US" altLang="en-US" sz="750">
                <a:solidFill>
                  <a:srgbClr val="808030"/>
                </a:solidFill>
                <a:latin typeface="Arial Unicode MS"/>
              </a:rPr>
              <a:t>(</a:t>
            </a:r>
            <a:r>
              <a:rPr lang="en-US" altLang="en-US" sz="750" b="1">
                <a:solidFill>
                  <a:srgbClr val="800000"/>
                </a:solidFill>
                <a:latin typeface="Arial Unicode MS"/>
              </a:rPr>
              <a:t>void</a:t>
            </a:r>
            <a:r>
              <a:rPr lang="en-US" altLang="en-US" sz="750">
                <a:solidFill>
                  <a:srgbClr val="80803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603000"/>
                </a:solidFill>
                <a:latin typeface="Arial Unicode MS"/>
              </a:rPr>
              <a:t>cout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a:t>
            </a:r>
            <a:r>
              <a:rPr lang="en-US" altLang="en-US" sz="750">
                <a:solidFill>
                  <a:srgbClr val="800000"/>
                </a:solidFill>
                <a:latin typeface="Arial Unicode MS"/>
              </a:rPr>
              <a:t>"</a:t>
            </a:r>
            <a:r>
              <a:rPr lang="en-US" altLang="en-US" sz="750">
                <a:solidFill>
                  <a:srgbClr val="0000E6"/>
                </a:solidFill>
                <a:latin typeface="Arial Unicode MS"/>
              </a:rPr>
              <a:t>Enter an integer number: </a:t>
            </a:r>
            <a:r>
              <a:rPr lang="en-US" altLang="en-US" sz="750">
                <a:solidFill>
                  <a:srgbClr val="800000"/>
                </a:solidFill>
                <a:latin typeface="Arial Unicode MS"/>
              </a:rPr>
              <a:t>"</a:t>
            </a:r>
            <a:r>
              <a:rPr lang="en-US" altLang="en-US" sz="750">
                <a:solidFill>
                  <a:srgbClr val="800080"/>
                </a:solidFill>
                <a:latin typeface="Arial Unicode MS"/>
              </a:rPr>
              <a:t>;</a:t>
            </a:r>
            <a:r>
              <a:rPr lang="en-US" altLang="en-US" sz="750">
                <a:latin typeface="Arial Unicode MS"/>
              </a:rPr>
              <a:t> </a:t>
            </a:r>
            <a:r>
              <a:rPr lang="en-US" altLang="en-US" sz="750">
                <a:solidFill>
                  <a:srgbClr val="603000"/>
                </a:solidFill>
                <a:latin typeface="Arial Unicode MS"/>
              </a:rPr>
              <a:t>cin</a:t>
            </a:r>
            <a:r>
              <a:rPr lang="en-US" altLang="en-US" sz="750">
                <a:latin typeface="Arial Unicode MS"/>
              </a:rPr>
              <a:t> </a:t>
            </a:r>
            <a:r>
              <a:rPr lang="en-US" altLang="en-US" sz="750">
                <a:solidFill>
                  <a:srgbClr val="808030"/>
                </a:solidFill>
                <a:latin typeface="Arial Unicode MS"/>
              </a:rPr>
              <a:t>&gt;&gt;</a:t>
            </a:r>
            <a:r>
              <a:rPr lang="en-US" altLang="en-US" sz="750">
                <a:latin typeface="Arial Unicode MS"/>
              </a:rPr>
              <a:t> num</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696969"/>
                </a:solidFill>
                <a:latin typeface="Arial Unicode MS"/>
              </a:rPr>
              <a:t>//to return num</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returnNumber</a:t>
            </a:r>
            <a:r>
              <a:rPr lang="en-US" altLang="en-US" sz="750">
                <a:solidFill>
                  <a:srgbClr val="808030"/>
                </a:solidFill>
                <a:latin typeface="Arial Unicode MS"/>
              </a:rPr>
              <a:t>(</a:t>
            </a:r>
            <a:r>
              <a:rPr lang="en-US" altLang="en-US" sz="750" b="1">
                <a:solidFill>
                  <a:srgbClr val="800000"/>
                </a:solidFill>
                <a:latin typeface="Arial Unicode MS"/>
              </a:rPr>
              <a:t>void</a:t>
            </a:r>
            <a:r>
              <a:rPr lang="en-US" altLang="en-US" sz="750">
                <a:solidFill>
                  <a:srgbClr val="80803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return</a:t>
            </a:r>
            <a:r>
              <a:rPr lang="en-US" altLang="en-US" sz="750">
                <a:latin typeface="Arial Unicode MS"/>
              </a:rPr>
              <a:t> num</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696969"/>
                </a:solidFill>
                <a:latin typeface="Arial Unicode MS"/>
              </a:rPr>
              <a:t>//Base Class 1, to calculate square of a number</a:t>
            </a:r>
            <a:r>
              <a:rPr lang="en-US" altLang="en-US" sz="750">
                <a:latin typeface="Arial Unicode MS"/>
              </a:rPr>
              <a:t> </a:t>
            </a:r>
            <a:r>
              <a:rPr lang="en-US" altLang="en-US" sz="750" b="1">
                <a:solidFill>
                  <a:srgbClr val="800000"/>
                </a:solidFill>
                <a:latin typeface="Arial Unicode MS"/>
              </a:rPr>
              <a:t>class</a:t>
            </a:r>
            <a:r>
              <a:rPr lang="en-US" altLang="en-US" sz="750">
                <a:latin typeface="Arial Unicode MS"/>
              </a:rPr>
              <a:t> Square</a:t>
            </a:r>
            <a:r>
              <a:rPr lang="en-US" altLang="en-US" sz="750">
                <a:solidFill>
                  <a:srgbClr val="800080"/>
                </a:solidFill>
                <a:latin typeface="Arial Unicode MS"/>
              </a:rPr>
              <a:t>:</a:t>
            </a:r>
            <a:r>
              <a:rPr lang="en-US" altLang="en-US" sz="750" b="1">
                <a:solidFill>
                  <a:srgbClr val="800000"/>
                </a:solidFill>
                <a:latin typeface="Arial Unicode MS"/>
              </a:rPr>
              <a:t>public</a:t>
            </a:r>
            <a:r>
              <a:rPr lang="en-US" altLang="en-US" sz="750">
                <a:latin typeface="Arial Unicode MS"/>
              </a:rPr>
              <a:t> Number </a:t>
            </a:r>
            <a:r>
              <a:rPr lang="en-US" altLang="en-US" sz="750">
                <a:solidFill>
                  <a:srgbClr val="800080"/>
                </a:solidFill>
                <a:latin typeface="Arial Unicode MS"/>
              </a:rPr>
              <a:t>{</a:t>
            </a:r>
            <a:r>
              <a:rPr lang="en-US" altLang="en-US" sz="750">
                <a:latin typeface="Arial Unicode MS"/>
              </a:rPr>
              <a:t> </a:t>
            </a:r>
            <a:r>
              <a:rPr lang="en-US" altLang="en-US" sz="750">
                <a:solidFill>
                  <a:srgbClr val="E34ADC"/>
                </a:solidFill>
                <a:latin typeface="Arial Unicode MS"/>
              </a:rPr>
              <a:t>    </a:t>
            </a:r>
            <a:r>
              <a:rPr lang="en-US" altLang="en-US" sz="750" b="1">
                <a:solidFill>
                  <a:srgbClr val="800000"/>
                </a:solidFill>
                <a:latin typeface="Arial Unicode MS"/>
              </a:rPr>
              <a:t>public</a:t>
            </a:r>
            <a:r>
              <a:rPr lang="en-US" altLang="en-US" sz="750">
                <a:solidFill>
                  <a:srgbClr val="E34ADC"/>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getSquare</a:t>
            </a:r>
            <a:r>
              <a:rPr lang="en-US" altLang="en-US" sz="750">
                <a:solidFill>
                  <a:srgbClr val="808030"/>
                </a:solidFill>
                <a:latin typeface="Arial Unicode MS"/>
              </a:rPr>
              <a:t>(</a:t>
            </a:r>
            <a:r>
              <a:rPr lang="en-US" altLang="en-US" sz="750" b="1">
                <a:solidFill>
                  <a:srgbClr val="800000"/>
                </a:solidFill>
                <a:latin typeface="Arial Unicode MS"/>
              </a:rPr>
              <a:t>void</a:t>
            </a:r>
            <a:r>
              <a:rPr lang="en-US" altLang="en-US" sz="750">
                <a:solidFill>
                  <a:srgbClr val="80803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num</a:t>
            </a:r>
            <a:r>
              <a:rPr lang="en-US" altLang="en-US" sz="750">
                <a:solidFill>
                  <a:srgbClr val="808030"/>
                </a:solidFill>
                <a:latin typeface="Arial Unicode MS"/>
              </a:rPr>
              <a:t>,</a:t>
            </a:r>
            <a:r>
              <a:rPr lang="en-US" altLang="en-US" sz="750">
                <a:latin typeface="Arial Unicode MS"/>
              </a:rPr>
              <a:t>sqr</a:t>
            </a:r>
            <a:r>
              <a:rPr lang="en-US" altLang="en-US" sz="750">
                <a:solidFill>
                  <a:srgbClr val="800080"/>
                </a:solidFill>
                <a:latin typeface="Arial Unicode MS"/>
              </a:rPr>
              <a:t>;</a:t>
            </a:r>
            <a:r>
              <a:rPr lang="en-US" altLang="en-US" sz="750">
                <a:latin typeface="Arial Unicode MS"/>
              </a:rPr>
              <a:t> num</a:t>
            </a:r>
            <a:r>
              <a:rPr lang="en-US" altLang="en-US" sz="750">
                <a:solidFill>
                  <a:srgbClr val="808030"/>
                </a:solidFill>
                <a:latin typeface="Arial Unicode MS"/>
              </a:rPr>
              <a:t>=</a:t>
            </a:r>
            <a:r>
              <a:rPr lang="en-US" altLang="en-US" sz="750">
                <a:latin typeface="Arial Unicode MS"/>
              </a:rPr>
              <a:t>returnNumber</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a:t>
            </a:r>
            <a:r>
              <a:rPr lang="en-US" altLang="en-US" sz="750">
                <a:solidFill>
                  <a:srgbClr val="696969"/>
                </a:solidFill>
                <a:latin typeface="Arial Unicode MS"/>
              </a:rPr>
              <a:t>//get number from class Number</a:t>
            </a:r>
            <a:r>
              <a:rPr lang="en-US" altLang="en-US" sz="750">
                <a:latin typeface="Arial Unicode MS"/>
              </a:rPr>
              <a:t> sqr</a:t>
            </a:r>
            <a:r>
              <a:rPr lang="en-US" altLang="en-US" sz="750">
                <a:solidFill>
                  <a:srgbClr val="808030"/>
                </a:solidFill>
                <a:latin typeface="Arial Unicode MS"/>
              </a:rPr>
              <a:t>=</a:t>
            </a:r>
            <a:r>
              <a:rPr lang="en-US" altLang="en-US" sz="750">
                <a:latin typeface="Arial Unicode MS"/>
              </a:rPr>
              <a:t>num</a:t>
            </a:r>
            <a:r>
              <a:rPr lang="en-US" altLang="en-US" sz="750">
                <a:solidFill>
                  <a:srgbClr val="808030"/>
                </a:solidFill>
                <a:latin typeface="Arial Unicode MS"/>
              </a:rPr>
              <a:t>*</a:t>
            </a:r>
            <a:r>
              <a:rPr lang="en-US" altLang="en-US" sz="750">
                <a:latin typeface="Arial Unicode MS"/>
              </a:rPr>
              <a:t>num</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return</a:t>
            </a:r>
            <a:r>
              <a:rPr lang="en-US" altLang="en-US" sz="750">
                <a:latin typeface="Arial Unicode MS"/>
              </a:rPr>
              <a:t> sqr</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696969"/>
                </a:solidFill>
                <a:latin typeface="Arial Unicode MS"/>
              </a:rPr>
              <a:t>//Base Class 2, to calculate cube of a number</a:t>
            </a:r>
            <a:r>
              <a:rPr lang="en-US" altLang="en-US" sz="750">
                <a:latin typeface="Arial Unicode MS"/>
              </a:rPr>
              <a:t> </a:t>
            </a:r>
            <a:r>
              <a:rPr lang="en-US" altLang="en-US" sz="750" b="1">
                <a:solidFill>
                  <a:srgbClr val="800000"/>
                </a:solidFill>
                <a:latin typeface="Arial Unicode MS"/>
              </a:rPr>
              <a:t>class</a:t>
            </a:r>
            <a:r>
              <a:rPr lang="en-US" altLang="en-US" sz="750">
                <a:latin typeface="Arial Unicode MS"/>
              </a:rPr>
              <a:t> Cube</a:t>
            </a:r>
            <a:r>
              <a:rPr lang="en-US" altLang="en-US" sz="750">
                <a:solidFill>
                  <a:srgbClr val="800080"/>
                </a:solidFill>
                <a:latin typeface="Arial Unicode MS"/>
              </a:rPr>
              <a:t>:</a:t>
            </a:r>
            <a:r>
              <a:rPr lang="en-US" altLang="en-US" sz="750" b="1">
                <a:solidFill>
                  <a:srgbClr val="800000"/>
                </a:solidFill>
                <a:latin typeface="Arial Unicode MS"/>
              </a:rPr>
              <a:t>public</a:t>
            </a:r>
            <a:r>
              <a:rPr lang="en-US" altLang="en-US" sz="750">
                <a:latin typeface="Arial Unicode MS"/>
              </a:rPr>
              <a:t> Number </a:t>
            </a:r>
            <a:r>
              <a:rPr lang="en-US" altLang="en-US" sz="750">
                <a:solidFill>
                  <a:srgbClr val="800080"/>
                </a:solidFill>
                <a:latin typeface="Arial Unicode MS"/>
              </a:rPr>
              <a:t>{</a:t>
            </a:r>
            <a:r>
              <a:rPr lang="en-US" altLang="en-US" sz="750">
                <a:latin typeface="Arial Unicode MS"/>
              </a:rPr>
              <a:t> </a:t>
            </a:r>
            <a:r>
              <a:rPr lang="en-US" altLang="en-US" sz="750">
                <a:solidFill>
                  <a:srgbClr val="E34ADC"/>
                </a:solidFill>
                <a:latin typeface="Arial Unicode MS"/>
              </a:rPr>
              <a:t>    </a:t>
            </a:r>
            <a:r>
              <a:rPr lang="en-US" altLang="en-US" sz="750" b="1">
                <a:solidFill>
                  <a:srgbClr val="800000"/>
                </a:solidFill>
                <a:latin typeface="Arial Unicode MS"/>
              </a:rPr>
              <a:t>private</a:t>
            </a:r>
            <a:r>
              <a:rPr lang="en-US" altLang="en-US" sz="750">
                <a:solidFill>
                  <a:srgbClr val="E34ADC"/>
                </a:solidFill>
                <a:latin typeface="Arial Unicode MS"/>
              </a:rPr>
              <a:t>:</a:t>
            </a:r>
            <a:r>
              <a:rPr lang="en-US" altLang="en-US" sz="750">
                <a:latin typeface="Arial Unicode MS"/>
              </a:rPr>
              <a:t> </a:t>
            </a:r>
            <a:r>
              <a:rPr lang="en-US" altLang="en-US" sz="750">
                <a:solidFill>
                  <a:srgbClr val="E34ADC"/>
                </a:solidFill>
                <a:latin typeface="Arial Unicode MS"/>
              </a:rPr>
              <a:t>    </a:t>
            </a:r>
            <a:r>
              <a:rPr lang="en-US" altLang="en-US" sz="750" b="1">
                <a:solidFill>
                  <a:srgbClr val="800000"/>
                </a:solidFill>
                <a:latin typeface="Arial Unicode MS"/>
              </a:rPr>
              <a:t>public</a:t>
            </a:r>
            <a:r>
              <a:rPr lang="en-US" altLang="en-US" sz="750">
                <a:solidFill>
                  <a:srgbClr val="E34ADC"/>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getCube</a:t>
            </a:r>
            <a:r>
              <a:rPr lang="en-US" altLang="en-US" sz="750">
                <a:solidFill>
                  <a:srgbClr val="808030"/>
                </a:solidFill>
                <a:latin typeface="Arial Unicode MS"/>
              </a:rPr>
              <a:t>(</a:t>
            </a:r>
            <a:r>
              <a:rPr lang="en-US" altLang="en-US" sz="750" b="1">
                <a:solidFill>
                  <a:srgbClr val="800000"/>
                </a:solidFill>
                <a:latin typeface="Arial Unicode MS"/>
              </a:rPr>
              <a:t>void</a:t>
            </a:r>
            <a:r>
              <a:rPr lang="en-US" altLang="en-US" sz="750">
                <a:solidFill>
                  <a:srgbClr val="80803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num</a:t>
            </a:r>
            <a:r>
              <a:rPr lang="en-US" altLang="en-US" sz="750">
                <a:solidFill>
                  <a:srgbClr val="808030"/>
                </a:solidFill>
                <a:latin typeface="Arial Unicode MS"/>
              </a:rPr>
              <a:t>,</a:t>
            </a:r>
            <a:r>
              <a:rPr lang="en-US" altLang="en-US" sz="750">
                <a:latin typeface="Arial Unicode MS"/>
              </a:rPr>
              <a:t>cube</a:t>
            </a:r>
            <a:r>
              <a:rPr lang="en-US" altLang="en-US" sz="750">
                <a:solidFill>
                  <a:srgbClr val="800080"/>
                </a:solidFill>
                <a:latin typeface="Arial Unicode MS"/>
              </a:rPr>
              <a:t>;</a:t>
            </a:r>
            <a:r>
              <a:rPr lang="en-US" altLang="en-US" sz="750">
                <a:latin typeface="Arial Unicode MS"/>
              </a:rPr>
              <a:t> num</a:t>
            </a:r>
            <a:r>
              <a:rPr lang="en-US" altLang="en-US" sz="750">
                <a:solidFill>
                  <a:srgbClr val="808030"/>
                </a:solidFill>
                <a:latin typeface="Arial Unicode MS"/>
              </a:rPr>
              <a:t>=</a:t>
            </a:r>
            <a:r>
              <a:rPr lang="en-US" altLang="en-US" sz="750">
                <a:latin typeface="Arial Unicode MS"/>
              </a:rPr>
              <a:t>returnNumber</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a:t>
            </a:r>
            <a:r>
              <a:rPr lang="en-US" altLang="en-US" sz="750">
                <a:solidFill>
                  <a:srgbClr val="696969"/>
                </a:solidFill>
                <a:latin typeface="Arial Unicode MS"/>
              </a:rPr>
              <a:t>//get number from class Number</a:t>
            </a:r>
            <a:r>
              <a:rPr lang="en-US" altLang="en-US" sz="750">
                <a:latin typeface="Arial Unicode MS"/>
              </a:rPr>
              <a:t> cube</a:t>
            </a:r>
            <a:r>
              <a:rPr lang="en-US" altLang="en-US" sz="750">
                <a:solidFill>
                  <a:srgbClr val="808030"/>
                </a:solidFill>
                <a:latin typeface="Arial Unicode MS"/>
              </a:rPr>
              <a:t>=</a:t>
            </a:r>
            <a:r>
              <a:rPr lang="en-US" altLang="en-US" sz="750">
                <a:latin typeface="Arial Unicode MS"/>
              </a:rPr>
              <a:t>num</a:t>
            </a:r>
            <a:r>
              <a:rPr lang="en-US" altLang="en-US" sz="750">
                <a:solidFill>
                  <a:srgbClr val="808030"/>
                </a:solidFill>
                <a:latin typeface="Arial Unicode MS"/>
              </a:rPr>
              <a:t>*</a:t>
            </a:r>
            <a:r>
              <a:rPr lang="en-US" altLang="en-US" sz="750">
                <a:latin typeface="Arial Unicode MS"/>
              </a:rPr>
              <a:t>num</a:t>
            </a:r>
            <a:r>
              <a:rPr lang="en-US" altLang="en-US" sz="750">
                <a:solidFill>
                  <a:srgbClr val="808030"/>
                </a:solidFill>
                <a:latin typeface="Arial Unicode MS"/>
              </a:rPr>
              <a:t>*</a:t>
            </a:r>
            <a:r>
              <a:rPr lang="en-US" altLang="en-US" sz="750">
                <a:latin typeface="Arial Unicode MS"/>
              </a:rPr>
              <a:t>num</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return</a:t>
            </a:r>
            <a:r>
              <a:rPr lang="en-US" altLang="en-US" sz="750">
                <a:latin typeface="Arial Unicode MS"/>
              </a:rPr>
              <a:t> cube</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a:t>
            </a:r>
            <a:r>
              <a:rPr lang="en-US" altLang="en-US" sz="750">
                <a:solidFill>
                  <a:srgbClr val="400000"/>
                </a:solidFill>
                <a:latin typeface="Arial Unicode MS"/>
              </a:rPr>
              <a:t>main</a:t>
            </a:r>
            <a:r>
              <a:rPr lang="en-US" altLang="en-US" sz="750">
                <a:solidFill>
                  <a:srgbClr val="80803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750">
                <a:latin typeface="Arial Unicode MS"/>
              </a:rPr>
              <a:t> Square objS</a:t>
            </a:r>
            <a:r>
              <a:rPr lang="en-US" altLang="en-US" sz="750">
                <a:solidFill>
                  <a:srgbClr val="800080"/>
                </a:solidFill>
                <a:latin typeface="Arial Unicode MS"/>
              </a:rPr>
              <a:t>;</a:t>
            </a:r>
            <a:r>
              <a:rPr lang="en-US" altLang="en-US" sz="750">
                <a:latin typeface="Arial Unicode MS"/>
              </a:rPr>
              <a:t> Cube objC</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int</a:t>
            </a:r>
            <a:r>
              <a:rPr lang="en-US" altLang="en-US" sz="750">
                <a:latin typeface="Arial Unicode MS"/>
              </a:rPr>
              <a:t> sqr</a:t>
            </a:r>
            <a:r>
              <a:rPr lang="en-US" altLang="en-US" sz="750">
                <a:solidFill>
                  <a:srgbClr val="808030"/>
                </a:solidFill>
                <a:latin typeface="Arial Unicode MS"/>
              </a:rPr>
              <a:t>,</a:t>
            </a:r>
            <a:r>
              <a:rPr lang="en-US" altLang="en-US" sz="750">
                <a:latin typeface="Arial Unicode MS"/>
              </a:rPr>
              <a:t>cube</a:t>
            </a:r>
            <a:r>
              <a:rPr lang="en-US" altLang="en-US" sz="750">
                <a:solidFill>
                  <a:srgbClr val="800080"/>
                </a:solidFill>
                <a:latin typeface="Arial Unicode MS"/>
              </a:rPr>
              <a:t>;</a:t>
            </a:r>
            <a:r>
              <a:rPr lang="en-US" altLang="en-US" sz="750">
                <a:latin typeface="Arial Unicode MS"/>
              </a:rPr>
              <a:t> objS</a:t>
            </a:r>
            <a:r>
              <a:rPr lang="en-US" altLang="en-US" sz="750">
                <a:solidFill>
                  <a:srgbClr val="808030"/>
                </a:solidFill>
                <a:latin typeface="Arial Unicode MS"/>
              </a:rPr>
              <a:t>.</a:t>
            </a:r>
            <a:r>
              <a:rPr lang="en-US" altLang="en-US" sz="750">
                <a:latin typeface="Arial Unicode MS"/>
              </a:rPr>
              <a:t>getNumber</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sqr </a:t>
            </a:r>
            <a:r>
              <a:rPr lang="en-US" altLang="en-US" sz="750">
                <a:solidFill>
                  <a:srgbClr val="808030"/>
                </a:solidFill>
                <a:latin typeface="Arial Unicode MS"/>
              </a:rPr>
              <a:t>=</a:t>
            </a:r>
            <a:r>
              <a:rPr lang="en-US" altLang="en-US" sz="750">
                <a:latin typeface="Arial Unicode MS"/>
              </a:rPr>
              <a:t>objS</a:t>
            </a:r>
            <a:r>
              <a:rPr lang="en-US" altLang="en-US" sz="750">
                <a:solidFill>
                  <a:srgbClr val="808030"/>
                </a:solidFill>
                <a:latin typeface="Arial Unicode MS"/>
              </a:rPr>
              <a:t>.</a:t>
            </a:r>
            <a:r>
              <a:rPr lang="en-US" altLang="en-US" sz="750">
                <a:latin typeface="Arial Unicode MS"/>
              </a:rPr>
              <a:t>getSquare</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a:t>
            </a:r>
            <a:r>
              <a:rPr lang="en-US" altLang="en-US" sz="750">
                <a:solidFill>
                  <a:srgbClr val="603000"/>
                </a:solidFill>
                <a:latin typeface="Arial Unicode MS"/>
              </a:rPr>
              <a:t>cout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a:t>
            </a:r>
            <a:r>
              <a:rPr lang="en-US" altLang="en-US" sz="750">
                <a:solidFill>
                  <a:srgbClr val="800000"/>
                </a:solidFill>
                <a:latin typeface="Arial Unicode MS"/>
              </a:rPr>
              <a:t>"</a:t>
            </a:r>
            <a:r>
              <a:rPr lang="en-US" altLang="en-US" sz="750">
                <a:solidFill>
                  <a:srgbClr val="0000E6"/>
                </a:solidFill>
                <a:latin typeface="Arial Unicode MS"/>
              </a:rPr>
              <a:t>Square of </a:t>
            </a:r>
            <a:r>
              <a:rPr lang="en-US" altLang="en-US" sz="750">
                <a:solidFill>
                  <a:srgbClr val="800000"/>
                </a:solidFill>
                <a:latin typeface="Arial Unicode MS"/>
              </a:rPr>
              <a:t>"</a:t>
            </a:r>
            <a:r>
              <a:rPr lang="en-US" altLang="en-US" sz="750">
                <a:solidFill>
                  <a:srgbClr val="808030"/>
                </a:solidFill>
                <a:latin typeface="Arial Unicode MS"/>
              </a:rPr>
              <a:t>&lt;&lt;</a:t>
            </a:r>
            <a:r>
              <a:rPr lang="en-US" altLang="en-US" sz="750">
                <a:latin typeface="Arial Unicode MS"/>
              </a:rPr>
              <a:t> objS</a:t>
            </a:r>
            <a:r>
              <a:rPr lang="en-US" altLang="en-US" sz="750">
                <a:solidFill>
                  <a:srgbClr val="808030"/>
                </a:solidFill>
                <a:latin typeface="Arial Unicode MS"/>
              </a:rPr>
              <a:t>.</a:t>
            </a:r>
            <a:r>
              <a:rPr lang="en-US" altLang="en-US" sz="750">
                <a:latin typeface="Arial Unicode MS"/>
              </a:rPr>
              <a:t>returnNumber</a:t>
            </a:r>
            <a:r>
              <a:rPr lang="en-US" altLang="en-US" sz="750">
                <a:solidFill>
                  <a:srgbClr val="808030"/>
                </a:solidFill>
                <a:latin typeface="Arial Unicode MS"/>
              </a:rPr>
              <a: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a:t>
            </a:r>
            <a:r>
              <a:rPr lang="en-US" altLang="en-US" sz="750">
                <a:solidFill>
                  <a:srgbClr val="800000"/>
                </a:solidFill>
                <a:latin typeface="Arial Unicode MS"/>
              </a:rPr>
              <a:t>"</a:t>
            </a:r>
            <a:r>
              <a:rPr lang="en-US" altLang="en-US" sz="750">
                <a:solidFill>
                  <a:srgbClr val="0000E6"/>
                </a:solidFill>
                <a:latin typeface="Arial Unicode MS"/>
              </a:rPr>
              <a:t> is: </a:t>
            </a:r>
            <a:r>
              <a:rPr lang="en-US" altLang="en-US" sz="750">
                <a:solidFill>
                  <a:srgbClr val="800000"/>
                </a:solidFill>
                <a:latin typeface="Arial Unicode MS"/>
              </a:rPr>
              <a: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sqr </a:t>
            </a:r>
            <a:r>
              <a:rPr lang="en-US" altLang="en-US" sz="750">
                <a:solidFill>
                  <a:srgbClr val="808030"/>
                </a:solidFill>
                <a:latin typeface="Arial Unicode MS"/>
              </a:rPr>
              <a:t>&lt;&lt;</a:t>
            </a:r>
            <a:r>
              <a:rPr lang="en-US" altLang="en-US" sz="750">
                <a:latin typeface="Arial Unicode MS"/>
              </a:rPr>
              <a:t> </a:t>
            </a:r>
            <a:r>
              <a:rPr lang="en-US" altLang="en-US" sz="750">
                <a:solidFill>
                  <a:srgbClr val="603000"/>
                </a:solidFill>
                <a:latin typeface="Arial Unicode MS"/>
              </a:rPr>
              <a:t>endl</a:t>
            </a:r>
            <a:r>
              <a:rPr lang="en-US" altLang="en-US" sz="750">
                <a:solidFill>
                  <a:srgbClr val="800080"/>
                </a:solidFill>
                <a:latin typeface="Arial Unicode MS"/>
              </a:rPr>
              <a:t>;</a:t>
            </a:r>
            <a:r>
              <a:rPr lang="en-US" altLang="en-US" sz="750">
                <a:latin typeface="Arial Unicode MS"/>
              </a:rPr>
              <a:t> objC</a:t>
            </a:r>
            <a:r>
              <a:rPr lang="en-US" altLang="en-US" sz="750">
                <a:solidFill>
                  <a:srgbClr val="808030"/>
                </a:solidFill>
                <a:latin typeface="Arial Unicode MS"/>
              </a:rPr>
              <a:t>.</a:t>
            </a:r>
            <a:r>
              <a:rPr lang="en-US" altLang="en-US" sz="750">
                <a:latin typeface="Arial Unicode MS"/>
              </a:rPr>
              <a:t>getNumber</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cube</a:t>
            </a:r>
            <a:r>
              <a:rPr lang="en-US" altLang="en-US" sz="750">
                <a:solidFill>
                  <a:srgbClr val="808030"/>
                </a:solidFill>
                <a:latin typeface="Arial Unicode MS"/>
              </a:rPr>
              <a:t>=</a:t>
            </a:r>
            <a:r>
              <a:rPr lang="en-US" altLang="en-US" sz="750">
                <a:latin typeface="Arial Unicode MS"/>
              </a:rPr>
              <a:t>objC</a:t>
            </a:r>
            <a:r>
              <a:rPr lang="en-US" altLang="en-US" sz="750">
                <a:solidFill>
                  <a:srgbClr val="808030"/>
                </a:solidFill>
                <a:latin typeface="Arial Unicode MS"/>
              </a:rPr>
              <a:t>.</a:t>
            </a:r>
            <a:r>
              <a:rPr lang="en-US" altLang="en-US" sz="750">
                <a:latin typeface="Arial Unicode MS"/>
              </a:rPr>
              <a:t>getCube</a:t>
            </a:r>
            <a:r>
              <a:rPr lang="en-US" altLang="en-US" sz="750">
                <a:solidFill>
                  <a:srgbClr val="808030"/>
                </a:solidFill>
                <a:latin typeface="Arial Unicode MS"/>
              </a:rPr>
              <a:t>()</a:t>
            </a:r>
            <a:r>
              <a:rPr lang="en-US" altLang="en-US" sz="750">
                <a:solidFill>
                  <a:srgbClr val="800080"/>
                </a:solidFill>
                <a:latin typeface="Arial Unicode MS"/>
              </a:rPr>
              <a:t>;</a:t>
            </a:r>
            <a:r>
              <a:rPr lang="en-US" altLang="en-US" sz="750">
                <a:latin typeface="Arial Unicode MS"/>
              </a:rPr>
              <a:t> </a:t>
            </a:r>
            <a:r>
              <a:rPr lang="en-US" altLang="en-US" sz="750">
                <a:solidFill>
                  <a:srgbClr val="603000"/>
                </a:solidFill>
                <a:latin typeface="Arial Unicode MS"/>
              </a:rPr>
              <a:t>cout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a:t>
            </a:r>
            <a:r>
              <a:rPr lang="en-US" altLang="en-US" sz="750">
                <a:solidFill>
                  <a:srgbClr val="800000"/>
                </a:solidFill>
                <a:latin typeface="Arial Unicode MS"/>
              </a:rPr>
              <a:t>"</a:t>
            </a:r>
            <a:r>
              <a:rPr lang="en-US" altLang="en-US" sz="750">
                <a:solidFill>
                  <a:srgbClr val="0000E6"/>
                </a:solidFill>
                <a:latin typeface="Arial Unicode MS"/>
              </a:rPr>
              <a:t>Cube of </a:t>
            </a:r>
            <a:r>
              <a:rPr lang="en-US" altLang="en-US" sz="750">
                <a:solidFill>
                  <a:srgbClr val="800000"/>
                </a:solidFill>
                <a:latin typeface="Arial Unicode MS"/>
              </a:rPr>
              <a:t>"</a:t>
            </a:r>
            <a:r>
              <a:rPr lang="en-US" altLang="en-US" sz="750">
                <a:solidFill>
                  <a:srgbClr val="808030"/>
                </a:solidFill>
                <a:latin typeface="Arial Unicode MS"/>
              </a:rPr>
              <a:t>&lt;&lt;</a:t>
            </a:r>
            <a:r>
              <a:rPr lang="en-US" altLang="en-US" sz="750">
                <a:latin typeface="Arial Unicode MS"/>
              </a:rPr>
              <a:t> objS</a:t>
            </a:r>
            <a:r>
              <a:rPr lang="en-US" altLang="en-US" sz="750">
                <a:solidFill>
                  <a:srgbClr val="808030"/>
                </a:solidFill>
                <a:latin typeface="Arial Unicode MS"/>
              </a:rPr>
              <a:t>.</a:t>
            </a:r>
            <a:r>
              <a:rPr lang="en-US" altLang="en-US" sz="750">
                <a:latin typeface="Arial Unicode MS"/>
              </a:rPr>
              <a:t>returnNumber</a:t>
            </a:r>
            <a:r>
              <a:rPr lang="en-US" altLang="en-US" sz="750">
                <a:solidFill>
                  <a:srgbClr val="808030"/>
                </a:solidFill>
                <a:latin typeface="Arial Unicode MS"/>
              </a:rPr>
              <a: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a:t>
            </a:r>
            <a:r>
              <a:rPr lang="en-US" altLang="en-US" sz="750">
                <a:solidFill>
                  <a:srgbClr val="800000"/>
                </a:solidFill>
                <a:latin typeface="Arial Unicode MS"/>
              </a:rPr>
              <a:t>"</a:t>
            </a:r>
            <a:r>
              <a:rPr lang="en-US" altLang="en-US" sz="750">
                <a:solidFill>
                  <a:srgbClr val="0000E6"/>
                </a:solidFill>
                <a:latin typeface="Arial Unicode MS"/>
              </a:rPr>
              <a:t> is: </a:t>
            </a:r>
            <a:r>
              <a:rPr lang="en-US" altLang="en-US" sz="750">
                <a:solidFill>
                  <a:srgbClr val="800000"/>
                </a:solidFill>
                <a:latin typeface="Arial Unicode MS"/>
              </a:rPr>
              <a:t>"</a:t>
            </a:r>
            <a:r>
              <a:rPr lang="en-US" altLang="en-US" sz="750">
                <a:latin typeface="Arial Unicode MS"/>
              </a:rPr>
              <a:t> </a:t>
            </a:r>
            <a:r>
              <a:rPr lang="en-US" altLang="en-US" sz="750">
                <a:solidFill>
                  <a:srgbClr val="808030"/>
                </a:solidFill>
                <a:latin typeface="Arial Unicode MS"/>
              </a:rPr>
              <a:t>&lt;&lt;</a:t>
            </a:r>
            <a:r>
              <a:rPr lang="en-US" altLang="en-US" sz="750">
                <a:latin typeface="Arial Unicode MS"/>
              </a:rPr>
              <a:t> cube </a:t>
            </a:r>
            <a:r>
              <a:rPr lang="en-US" altLang="en-US" sz="750">
                <a:solidFill>
                  <a:srgbClr val="808030"/>
                </a:solidFill>
                <a:latin typeface="Arial Unicode MS"/>
              </a:rPr>
              <a:t>&lt;&lt;</a:t>
            </a:r>
            <a:r>
              <a:rPr lang="en-US" altLang="en-US" sz="750">
                <a:latin typeface="Arial Unicode MS"/>
              </a:rPr>
              <a:t> </a:t>
            </a:r>
            <a:r>
              <a:rPr lang="en-US" altLang="en-US" sz="750">
                <a:solidFill>
                  <a:srgbClr val="603000"/>
                </a:solidFill>
                <a:latin typeface="Arial Unicode MS"/>
              </a:rPr>
              <a:t>endl</a:t>
            </a:r>
            <a:r>
              <a:rPr lang="en-US" altLang="en-US" sz="750">
                <a:solidFill>
                  <a:srgbClr val="800080"/>
                </a:solidFill>
                <a:latin typeface="Arial Unicode MS"/>
              </a:rPr>
              <a:t>;</a:t>
            </a:r>
            <a:r>
              <a:rPr lang="en-US" altLang="en-US" sz="750">
                <a:latin typeface="Arial Unicode MS"/>
              </a:rPr>
              <a:t> </a:t>
            </a:r>
            <a:r>
              <a:rPr lang="en-US" altLang="en-US" sz="750" b="1">
                <a:solidFill>
                  <a:srgbClr val="800000"/>
                </a:solidFill>
                <a:latin typeface="Arial Unicode MS"/>
              </a:rPr>
              <a:t>return</a:t>
            </a:r>
            <a:r>
              <a:rPr lang="en-US" altLang="en-US" sz="750">
                <a:latin typeface="Arial Unicode MS"/>
              </a:rPr>
              <a:t> </a:t>
            </a:r>
            <a:r>
              <a:rPr lang="en-US" altLang="en-US" sz="750">
                <a:solidFill>
                  <a:srgbClr val="008C00"/>
                </a:solidFill>
                <a:latin typeface="Arial Unicode MS"/>
              </a:rPr>
              <a:t>0</a:t>
            </a:r>
            <a:r>
              <a:rPr lang="en-US" altLang="en-US" sz="750">
                <a:solidFill>
                  <a:srgbClr val="800080"/>
                </a:solidFill>
                <a:latin typeface="Arial Unicode MS"/>
              </a:rPr>
              <a:t>;</a:t>
            </a:r>
            <a:r>
              <a:rPr lang="en-US" altLang="en-US" sz="750">
                <a:latin typeface="Arial Unicode MS"/>
              </a:rPr>
              <a:t> </a:t>
            </a:r>
            <a:r>
              <a:rPr lang="en-US" altLang="en-US" sz="750">
                <a:solidFill>
                  <a:srgbClr val="800080"/>
                </a:solidFill>
                <a:latin typeface="Arial Unicode MS"/>
              </a:rPr>
              <a:t>}</a:t>
            </a:r>
            <a:r>
              <a:rPr lang="en-US" altLang="en-US" sz="600"/>
              <a:t> </a:t>
            </a:r>
            <a:endParaRPr lang="en-US" altLang="en-US" sz="1350">
              <a:latin typeface="Arial" panose="020B0604020202020204" pitchFamily="34" charset="0"/>
            </a:endParaRPr>
          </a:p>
        </p:txBody>
      </p:sp>
      <p:sp>
        <p:nvSpPr>
          <p:cNvPr id="5" name="Rectangle 2">
            <a:extLst>
              <a:ext uri="{FF2B5EF4-FFF2-40B4-BE49-F238E27FC236}">
                <a16:creationId xmlns:a16="http://schemas.microsoft.com/office/drawing/2014/main" id="{1AD4A40F-A451-4A34-AB62-A1E60A843352}"/>
              </a:ext>
            </a:extLst>
          </p:cNvPr>
          <p:cNvSpPr>
            <a:spLocks noChangeArrowheads="1"/>
          </p:cNvSpPr>
          <p:nvPr/>
        </p:nvSpPr>
        <p:spPr bwMode="auto">
          <a:xfrm>
            <a:off x="374073" y="4663239"/>
            <a:ext cx="4274127"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750">
                <a:latin typeface="Arial Unicode MS"/>
              </a:rPr>
              <a:t>Enter an integer number: 10 Square of 10 is: 100 Enter an integer number: 20 Cube of 10 is: 8000 </a:t>
            </a:r>
            <a:endParaRPr lang="en-US" altLang="en-US" sz="1350">
              <a:latin typeface="Arial" panose="020B0604020202020204" pitchFamily="34" charset="0"/>
            </a:endParaRPr>
          </a:p>
        </p:txBody>
      </p:sp>
      <p:pic>
        <p:nvPicPr>
          <p:cNvPr id="7" name="Picture 6">
            <a:extLst>
              <a:ext uri="{FF2B5EF4-FFF2-40B4-BE49-F238E27FC236}">
                <a16:creationId xmlns:a16="http://schemas.microsoft.com/office/drawing/2014/main" id="{E1067684-6CB2-4805-AFFB-6B12475681D6}"/>
              </a:ext>
            </a:extLst>
          </p:cNvPr>
          <p:cNvPicPr>
            <a:picLocks noChangeAspect="1"/>
          </p:cNvPicPr>
          <p:nvPr/>
        </p:nvPicPr>
        <p:blipFill rotWithShape="1">
          <a:blip r:embed="rId2"/>
          <a:srcRect l="33788" t="15623" r="40682" b="14747"/>
          <a:stretch/>
        </p:blipFill>
        <p:spPr>
          <a:xfrm>
            <a:off x="5548745" y="1096307"/>
            <a:ext cx="3041074" cy="4665386"/>
          </a:xfrm>
          <a:prstGeom prst="rect">
            <a:avLst/>
          </a:prstGeom>
        </p:spPr>
      </p:pic>
    </p:spTree>
    <p:extLst>
      <p:ext uri="{BB962C8B-B14F-4D97-AF65-F5344CB8AC3E}">
        <p14:creationId xmlns:p14="http://schemas.microsoft.com/office/powerpoint/2010/main" val="34966797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dirty="0">
                <a:latin typeface="Times New Roman" panose="02020603050405020304" pitchFamily="18" charset="0"/>
                <a:cs typeface="Times New Roman" panose="02020603050405020304" pitchFamily="18" charset="0"/>
              </a:rPr>
              <a:t>Records</a:t>
            </a:r>
            <a:endParaRPr lang="en-IN" sz="2800" b="1" i="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15391" y="548192"/>
            <a:ext cx="8458200" cy="4831732"/>
          </a:xfrm>
          <a:prstGeom prst="rect">
            <a:avLst/>
          </a:prstGeom>
        </p:spPr>
      </p:pic>
      <p:sp>
        <p:nvSpPr>
          <p:cNvPr id="7" name="Rectangle 6"/>
          <p:cNvSpPr/>
          <p:nvPr/>
        </p:nvSpPr>
        <p:spPr>
          <a:xfrm>
            <a:off x="4094279" y="4520071"/>
            <a:ext cx="4572000" cy="646331"/>
          </a:xfrm>
          <a:prstGeom prst="rect">
            <a:avLst/>
          </a:prstGeom>
        </p:spPr>
        <p:txBody>
          <a:bodyPr>
            <a:spAutoFit/>
          </a:bodyPr>
          <a:lstStyle/>
          <a:p>
            <a:r>
              <a:rPr lang="en-US" b="1" dirty="0">
                <a:latin typeface="Minion-Regular"/>
              </a:rPr>
              <a:t>the allocation of space on a subroutine call stack</a:t>
            </a:r>
            <a:endParaRPr lang="en-IN" b="1" dirty="0"/>
          </a:p>
        </p:txBody>
      </p:sp>
      <p:pic>
        <p:nvPicPr>
          <p:cNvPr id="10" name="Picture 9">
            <a:extLst>
              <a:ext uri="{FF2B5EF4-FFF2-40B4-BE49-F238E27FC236}">
                <a16:creationId xmlns:a16="http://schemas.microsoft.com/office/drawing/2014/main" id="{E021A13F-52A0-43C7-89DC-517F21B96DAA}"/>
              </a:ext>
            </a:extLst>
          </p:cNvPr>
          <p:cNvPicPr>
            <a:picLocks noChangeAspect="1"/>
          </p:cNvPicPr>
          <p:nvPr/>
        </p:nvPicPr>
        <p:blipFill>
          <a:blip r:embed="rId3"/>
          <a:stretch>
            <a:fillRect/>
          </a:stretch>
        </p:blipFill>
        <p:spPr>
          <a:xfrm>
            <a:off x="298452" y="5303106"/>
            <a:ext cx="8427780" cy="1469962"/>
          </a:xfrm>
          <a:prstGeom prst="rect">
            <a:avLst/>
          </a:prstGeom>
        </p:spPr>
      </p:pic>
    </p:spTree>
    <p:extLst>
      <p:ext uri="{BB962C8B-B14F-4D97-AF65-F5344CB8AC3E}">
        <p14:creationId xmlns:p14="http://schemas.microsoft.com/office/powerpoint/2010/main" val="15085455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85976-CD8A-451F-A1F9-7FBE01AA15A8}"/>
              </a:ext>
            </a:extLst>
          </p:cNvPr>
          <p:cNvSpPr>
            <a:spLocks noGrp="1"/>
          </p:cNvSpPr>
          <p:nvPr>
            <p:ph type="title"/>
          </p:nvPr>
        </p:nvSpPr>
        <p:spPr/>
        <p:txBody>
          <a:bodyPr/>
          <a:lstStyle/>
          <a:p>
            <a:r>
              <a:rPr lang="en-US" dirty="0"/>
              <a:t>Hybrid Inheritance</a:t>
            </a:r>
            <a:endParaRPr lang="en-IN" dirty="0"/>
          </a:p>
        </p:txBody>
      </p:sp>
      <p:sp>
        <p:nvSpPr>
          <p:cNvPr id="3" name="Content Placeholder 2">
            <a:extLst>
              <a:ext uri="{FF2B5EF4-FFF2-40B4-BE49-F238E27FC236}">
                <a16:creationId xmlns:a16="http://schemas.microsoft.com/office/drawing/2014/main" id="{C59EA851-EDE4-422B-9E35-A5245E3027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B97B8EB0-CC84-466D-8F34-D4B511C2DE3E}"/>
              </a:ext>
            </a:extLst>
          </p:cNvPr>
          <p:cNvPicPr>
            <a:picLocks noChangeAspect="1"/>
          </p:cNvPicPr>
          <p:nvPr/>
        </p:nvPicPr>
        <p:blipFill rotWithShape="1">
          <a:blip r:embed="rId2"/>
          <a:srcRect l="32879" t="20875" r="23864" b="29967"/>
          <a:stretch/>
        </p:blipFill>
        <p:spPr>
          <a:xfrm>
            <a:off x="4017819" y="2395104"/>
            <a:ext cx="3955472" cy="2528456"/>
          </a:xfrm>
          <a:prstGeom prst="rect">
            <a:avLst/>
          </a:prstGeom>
        </p:spPr>
      </p:pic>
      <p:pic>
        <p:nvPicPr>
          <p:cNvPr id="6" name="Picture 5">
            <a:extLst>
              <a:ext uri="{FF2B5EF4-FFF2-40B4-BE49-F238E27FC236}">
                <a16:creationId xmlns:a16="http://schemas.microsoft.com/office/drawing/2014/main" id="{DFCC5E51-9BEE-425D-A2E0-6F7638660A3D}"/>
              </a:ext>
            </a:extLst>
          </p:cNvPr>
          <p:cNvPicPr>
            <a:picLocks noChangeAspect="1"/>
          </p:cNvPicPr>
          <p:nvPr/>
        </p:nvPicPr>
        <p:blipFill rotWithShape="1">
          <a:blip r:embed="rId3"/>
          <a:srcRect l="32879" t="18855" r="18409" b="26195"/>
          <a:stretch/>
        </p:blipFill>
        <p:spPr>
          <a:xfrm>
            <a:off x="290946" y="2764848"/>
            <a:ext cx="3338945" cy="2826328"/>
          </a:xfrm>
          <a:prstGeom prst="rect">
            <a:avLst/>
          </a:prstGeom>
        </p:spPr>
      </p:pic>
    </p:spTree>
    <p:extLst>
      <p:ext uri="{BB962C8B-B14F-4D97-AF65-F5344CB8AC3E}">
        <p14:creationId xmlns:p14="http://schemas.microsoft.com/office/powerpoint/2010/main" val="29366060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CF2733-7E1D-4C5B-8875-132031DD2F7E}"/>
              </a:ext>
            </a:extLst>
          </p:cNvPr>
          <p:cNvPicPr>
            <a:picLocks noChangeAspect="1"/>
          </p:cNvPicPr>
          <p:nvPr/>
        </p:nvPicPr>
        <p:blipFill rotWithShape="1">
          <a:blip r:embed="rId2"/>
          <a:srcRect l="37348" t="9293" r="26212" b="5724"/>
          <a:stretch/>
        </p:blipFill>
        <p:spPr>
          <a:xfrm>
            <a:off x="526472" y="993538"/>
            <a:ext cx="3713019" cy="4870925"/>
          </a:xfrm>
          <a:prstGeom prst="rect">
            <a:avLst/>
          </a:prstGeom>
        </p:spPr>
      </p:pic>
      <p:sp>
        <p:nvSpPr>
          <p:cNvPr id="6" name="TextBox 5">
            <a:extLst>
              <a:ext uri="{FF2B5EF4-FFF2-40B4-BE49-F238E27FC236}">
                <a16:creationId xmlns:a16="http://schemas.microsoft.com/office/drawing/2014/main" id="{CF5C487A-96D1-4DBC-80DE-E839A2B92162}"/>
              </a:ext>
            </a:extLst>
          </p:cNvPr>
          <p:cNvSpPr txBox="1"/>
          <p:nvPr/>
        </p:nvSpPr>
        <p:spPr>
          <a:xfrm>
            <a:off x="5354782" y="3191742"/>
            <a:ext cx="2258291" cy="507831"/>
          </a:xfrm>
          <a:prstGeom prst="rect">
            <a:avLst/>
          </a:prstGeom>
          <a:noFill/>
        </p:spPr>
        <p:txBody>
          <a:bodyPr wrap="square" rtlCol="0">
            <a:spAutoFit/>
          </a:bodyPr>
          <a:lstStyle/>
          <a:p>
            <a:r>
              <a:rPr lang="en-US" sz="1350" dirty="0"/>
              <a:t>Output</a:t>
            </a:r>
          </a:p>
          <a:p>
            <a:r>
              <a:rPr lang="en-US" sz="1350" dirty="0"/>
              <a:t>Sum=14</a:t>
            </a:r>
            <a:endParaRPr lang="en-IN" sz="1350" dirty="0"/>
          </a:p>
        </p:txBody>
      </p:sp>
    </p:spTree>
    <p:extLst>
      <p:ext uri="{BB962C8B-B14F-4D97-AF65-F5344CB8AC3E}">
        <p14:creationId xmlns:p14="http://schemas.microsoft.com/office/powerpoint/2010/main" val="455429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F155-050A-4402-A62C-321A1F50DDA0}"/>
              </a:ext>
            </a:extLst>
          </p:cNvPr>
          <p:cNvSpPr>
            <a:spLocks noGrp="1"/>
          </p:cNvSpPr>
          <p:nvPr>
            <p:ph type="title"/>
          </p:nvPr>
        </p:nvSpPr>
        <p:spPr/>
        <p:txBody>
          <a:bodyPr>
            <a:normAutofit fontScale="90000"/>
          </a:bodyPr>
          <a:lstStyle/>
          <a:p>
            <a:r>
              <a:rPr lang="en-US" dirty="0"/>
              <a:t>Initialization and Assignment in C++</a:t>
            </a:r>
            <a:endParaRPr lang="en-IN" dirty="0"/>
          </a:p>
        </p:txBody>
      </p:sp>
      <p:sp>
        <p:nvSpPr>
          <p:cNvPr id="3" name="Content Placeholder 2">
            <a:extLst>
              <a:ext uri="{FF2B5EF4-FFF2-40B4-BE49-F238E27FC236}">
                <a16:creationId xmlns:a16="http://schemas.microsoft.com/office/drawing/2014/main" id="{4D2D8C02-6EB8-4625-B798-6A8CC7FEC09E}"/>
              </a:ext>
            </a:extLst>
          </p:cNvPr>
          <p:cNvSpPr>
            <a:spLocks noGrp="1"/>
          </p:cNvSpPr>
          <p:nvPr>
            <p:ph idx="1"/>
          </p:nvPr>
        </p:nvSpPr>
        <p:spPr/>
        <p:txBody>
          <a:bodyPr/>
          <a:lstStyle/>
          <a:p>
            <a:pPr marL="0" indent="0">
              <a:buNone/>
            </a:pPr>
            <a:r>
              <a:rPr lang="en-US" dirty="0"/>
              <a:t>Initialization gives a variable an initial value at the point when it is created. </a:t>
            </a:r>
          </a:p>
          <a:p>
            <a:pPr marL="0" indent="0">
              <a:buNone/>
            </a:pPr>
            <a:r>
              <a:rPr lang="en-US" dirty="0"/>
              <a:t>Assignment gives a variable a value at some point after the variable is created. </a:t>
            </a:r>
          </a:p>
          <a:p>
            <a:pPr marL="0" indent="0">
              <a:buNone/>
            </a:pPr>
            <a:endParaRPr lang="en-US" dirty="0"/>
          </a:p>
          <a:p>
            <a:pPr marL="0" indent="0">
              <a:buNone/>
            </a:pPr>
            <a:r>
              <a:rPr lang="en-US" dirty="0"/>
              <a:t>Note : This topic has been extended in terms of constructor</a:t>
            </a:r>
            <a:endParaRPr lang="en-IN" dirty="0"/>
          </a:p>
        </p:txBody>
      </p:sp>
    </p:spTree>
    <p:extLst>
      <p:ext uri="{BB962C8B-B14F-4D97-AF65-F5344CB8AC3E}">
        <p14:creationId xmlns:p14="http://schemas.microsoft.com/office/powerpoint/2010/main" val="8521011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A0951-05E8-4C25-B23E-1B59A10138DB}"/>
              </a:ext>
            </a:extLst>
          </p:cNvPr>
          <p:cNvSpPr>
            <a:spLocks noGrp="1"/>
          </p:cNvSpPr>
          <p:nvPr>
            <p:ph type="title"/>
          </p:nvPr>
        </p:nvSpPr>
        <p:spPr/>
        <p:txBody>
          <a:bodyPr/>
          <a:lstStyle/>
          <a:p>
            <a:r>
              <a:rPr lang="en-US" dirty="0"/>
              <a:t>Constructor</a:t>
            </a:r>
            <a:endParaRPr lang="en-IN" dirty="0"/>
          </a:p>
        </p:txBody>
      </p:sp>
      <p:sp>
        <p:nvSpPr>
          <p:cNvPr id="3" name="Content Placeholder 2">
            <a:extLst>
              <a:ext uri="{FF2B5EF4-FFF2-40B4-BE49-F238E27FC236}">
                <a16:creationId xmlns:a16="http://schemas.microsoft.com/office/drawing/2014/main" id="{48462035-2DEF-458A-A854-A89AC7C3BE36}"/>
              </a:ext>
            </a:extLst>
          </p:cNvPr>
          <p:cNvSpPr>
            <a:spLocks noGrp="1"/>
          </p:cNvSpPr>
          <p:nvPr>
            <p:ph idx="1"/>
          </p:nvPr>
        </p:nvSpPr>
        <p:spPr/>
        <p:txBody>
          <a:bodyPr>
            <a:normAutofit fontScale="92500" lnSpcReduction="20000"/>
          </a:bodyPr>
          <a:lstStyle/>
          <a:p>
            <a:pPr algn="just"/>
            <a:r>
              <a:rPr lang="en-US" b="1" dirty="0">
                <a:solidFill>
                  <a:srgbClr val="FF0000"/>
                </a:solidFill>
              </a:rPr>
              <a:t>A constructor is a special member function that is used to initialize objects of a class instantaneously when it is constructed.</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A constructor is a member function that has the same name as that of the class. </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It is defined as any other member functions (both inside or outside) of the class. </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Since a constructor just defines the value to a data member, there’s no return type to it. </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They are called automatically when the objects are created. </a:t>
            </a:r>
          </a:p>
          <a:p>
            <a:pPr algn="just" eaLnBrk="0" fontAlgn="base" hangingPunct="0">
              <a:lnSpc>
                <a:spcPct val="100000"/>
              </a:lnSpc>
              <a:spcBef>
                <a:spcPct val="0"/>
              </a:spcBef>
              <a:spcAft>
                <a:spcPct val="0"/>
              </a:spcAft>
            </a:pPr>
            <a:r>
              <a:rPr kumimoji="0" lang="en-US" altLang="en-US" b="0" i="0" u="none" strike="noStrike" cap="none" normalizeH="0" baseline="0" dirty="0">
                <a:ln>
                  <a:noFill/>
                </a:ln>
                <a:solidFill>
                  <a:schemeClr val="tx1"/>
                </a:solidFill>
                <a:effectLst/>
              </a:rPr>
              <a:t>They should be declared in the public section of the class. </a:t>
            </a:r>
          </a:p>
          <a:p>
            <a:endParaRPr lang="en-US" b="1" dirty="0"/>
          </a:p>
          <a:p>
            <a:endParaRPr lang="en-IN" dirty="0"/>
          </a:p>
        </p:txBody>
      </p:sp>
    </p:spTree>
    <p:extLst>
      <p:ext uri="{BB962C8B-B14F-4D97-AF65-F5344CB8AC3E}">
        <p14:creationId xmlns:p14="http://schemas.microsoft.com/office/powerpoint/2010/main" val="8698762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BD70B50-2B97-4CAF-BFAC-BAA4EDB64A67}"/>
              </a:ext>
            </a:extLst>
          </p:cNvPr>
          <p:cNvSpPr txBox="1"/>
          <p:nvPr/>
        </p:nvSpPr>
        <p:spPr>
          <a:xfrm>
            <a:off x="304801" y="1174452"/>
            <a:ext cx="3435926" cy="4247317"/>
          </a:xfrm>
          <a:prstGeom prst="rect">
            <a:avLst/>
          </a:prstGeom>
          <a:noFill/>
        </p:spPr>
        <p:txBody>
          <a:bodyPr wrap="square">
            <a:spAutoFit/>
          </a:bodyPr>
          <a:lstStyle/>
          <a:p>
            <a:r>
              <a:rPr lang="en-US" sz="1350" dirty="0"/>
              <a:t>// Without Constructor</a:t>
            </a:r>
          </a:p>
          <a:p>
            <a:pPr defTabSz="685800" eaLnBrk="0" fontAlgn="base" hangingPunct="0">
              <a:spcBef>
                <a:spcPct val="0"/>
              </a:spcBef>
              <a:spcAft>
                <a:spcPct val="0"/>
              </a:spcAft>
            </a:pPr>
            <a:r>
              <a:rPr lang="en-US" altLang="en-US" sz="1350" dirty="0">
                <a:latin typeface="Arial Unicode MS"/>
              </a:rPr>
              <a:t>#include &lt;iostream&gt; </a:t>
            </a:r>
          </a:p>
          <a:p>
            <a:pPr defTabSz="685800" eaLnBrk="0" fontAlgn="base" hangingPunct="0">
              <a:spcBef>
                <a:spcPct val="0"/>
              </a:spcBef>
              <a:spcAft>
                <a:spcPct val="0"/>
              </a:spcAft>
            </a:pPr>
            <a:r>
              <a:rPr lang="en-US" altLang="en-US" sz="1350" dirty="0">
                <a:latin typeface="Arial Unicode MS"/>
              </a:rPr>
              <a:t>using namespace std; </a:t>
            </a:r>
          </a:p>
          <a:p>
            <a:pPr defTabSz="685800" eaLnBrk="0" fontAlgn="base" hangingPunct="0">
              <a:spcBef>
                <a:spcPct val="0"/>
              </a:spcBef>
              <a:spcAft>
                <a:spcPct val="0"/>
              </a:spcAft>
            </a:pPr>
            <a:r>
              <a:rPr lang="en-US" altLang="en-US" sz="1350" dirty="0">
                <a:latin typeface="Arial Unicode MS"/>
              </a:rPr>
              <a:t>class car</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private:</a:t>
            </a:r>
          </a:p>
          <a:p>
            <a:pPr defTabSz="685800" eaLnBrk="0" fontAlgn="base" hangingPunct="0">
              <a:spcBef>
                <a:spcPct val="0"/>
              </a:spcBef>
              <a:spcAft>
                <a:spcPct val="0"/>
              </a:spcAft>
            </a:pPr>
            <a:r>
              <a:rPr lang="en-US" altLang="en-US" sz="1350" dirty="0">
                <a:latin typeface="Arial Unicode MS"/>
              </a:rPr>
              <a:t>		float mileage;</a:t>
            </a:r>
          </a:p>
          <a:p>
            <a:pPr defTabSz="685800" eaLnBrk="0" fontAlgn="base" hangingPunct="0">
              <a:spcBef>
                <a:spcPct val="0"/>
              </a:spcBef>
              <a:spcAft>
                <a:spcPct val="0"/>
              </a:spcAft>
            </a:pPr>
            <a:r>
              <a:rPr lang="en-US" altLang="en-US" sz="1350" dirty="0">
                <a:latin typeface="Arial Unicode MS"/>
              </a:rPr>
              <a:t>	public:</a:t>
            </a:r>
          </a:p>
          <a:p>
            <a:pPr defTabSz="685800" eaLnBrk="0" fontAlgn="base" hangingPunct="0">
              <a:spcBef>
                <a:spcPct val="0"/>
              </a:spcBef>
              <a:spcAft>
                <a:spcPct val="0"/>
              </a:spcAft>
            </a:pPr>
            <a:r>
              <a:rPr lang="en-US" altLang="en-US" sz="1350" dirty="0">
                <a:latin typeface="Arial Unicode MS"/>
              </a:rPr>
              <a:t>		void </a:t>
            </a:r>
            <a:r>
              <a:rPr lang="en-US" altLang="en-US" sz="1350" dirty="0" err="1">
                <a:latin typeface="Arial Unicode MS"/>
              </a:rPr>
              <a:t>setdata</a:t>
            </a: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a:t>
            </a:r>
            <a:r>
              <a:rPr lang="en-US" altLang="en-US" sz="1350" dirty="0" err="1">
                <a:latin typeface="Arial Unicode MS"/>
              </a:rPr>
              <a:t>cin</a:t>
            </a:r>
            <a:r>
              <a:rPr lang="en-US" altLang="en-US" sz="1350" dirty="0">
                <a:latin typeface="Arial Unicode MS"/>
              </a:rPr>
              <a:t>&gt;&gt;mileage;</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int main()</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car c1,c2;</a:t>
            </a:r>
          </a:p>
          <a:p>
            <a:pPr defTabSz="685800" eaLnBrk="0" fontAlgn="base" hangingPunct="0">
              <a:spcBef>
                <a:spcPct val="0"/>
              </a:spcBef>
              <a:spcAft>
                <a:spcPct val="0"/>
              </a:spcAft>
            </a:pPr>
            <a:r>
              <a:rPr lang="en-US" altLang="en-US" sz="1350" dirty="0">
                <a:latin typeface="Arial Unicode MS"/>
              </a:rPr>
              <a:t>	c1.setdata;</a:t>
            </a:r>
          </a:p>
          <a:p>
            <a:pPr defTabSz="685800" eaLnBrk="0" fontAlgn="base" hangingPunct="0">
              <a:spcBef>
                <a:spcPct val="0"/>
              </a:spcBef>
              <a:spcAft>
                <a:spcPct val="0"/>
              </a:spcAft>
            </a:pPr>
            <a:r>
              <a:rPr lang="en-US" altLang="en-US" sz="1350" dirty="0">
                <a:latin typeface="Arial Unicode MS"/>
              </a:rPr>
              <a:t>	c2.setdata;</a:t>
            </a:r>
          </a:p>
          <a:p>
            <a:pPr defTabSz="685800" eaLnBrk="0" fontAlgn="base" hangingPunct="0">
              <a:spcBef>
                <a:spcPct val="0"/>
              </a:spcBef>
              <a:spcAft>
                <a:spcPct val="0"/>
              </a:spcAft>
            </a:pPr>
            <a:r>
              <a:rPr lang="en-US" altLang="en-US" sz="1350" dirty="0">
                <a:latin typeface="Arial Unicode MS"/>
              </a:rPr>
              <a:t>	return 0;</a:t>
            </a:r>
          </a:p>
          <a:p>
            <a:pPr defTabSz="685800" eaLnBrk="0" fontAlgn="base" hangingPunct="0">
              <a:spcBef>
                <a:spcPct val="0"/>
              </a:spcBef>
              <a:spcAft>
                <a:spcPct val="0"/>
              </a:spcAft>
            </a:pPr>
            <a:r>
              <a:rPr lang="en-US" altLang="en-US" sz="1350" dirty="0">
                <a:latin typeface="Arial Unicode MS"/>
              </a:rPr>
              <a:t>}</a:t>
            </a:r>
          </a:p>
        </p:txBody>
      </p:sp>
      <p:sp>
        <p:nvSpPr>
          <p:cNvPr id="9" name="TextBox 8">
            <a:extLst>
              <a:ext uri="{FF2B5EF4-FFF2-40B4-BE49-F238E27FC236}">
                <a16:creationId xmlns:a16="http://schemas.microsoft.com/office/drawing/2014/main" id="{9D1CD3B0-6F8D-4F40-96F6-5B95BE50E3C2}"/>
              </a:ext>
            </a:extLst>
          </p:cNvPr>
          <p:cNvSpPr txBox="1"/>
          <p:nvPr/>
        </p:nvSpPr>
        <p:spPr>
          <a:xfrm>
            <a:off x="4234992" y="1174452"/>
            <a:ext cx="4397604" cy="4455066"/>
          </a:xfrm>
          <a:prstGeom prst="rect">
            <a:avLst/>
          </a:prstGeom>
          <a:noFill/>
        </p:spPr>
        <p:txBody>
          <a:bodyPr wrap="square">
            <a:spAutoFit/>
          </a:bodyPr>
          <a:lstStyle/>
          <a:p>
            <a:r>
              <a:rPr lang="en-US" sz="1350" dirty="0"/>
              <a:t>// With Constructor</a:t>
            </a:r>
          </a:p>
          <a:p>
            <a:pPr defTabSz="685800" eaLnBrk="0" fontAlgn="base" hangingPunct="0">
              <a:spcBef>
                <a:spcPct val="0"/>
              </a:spcBef>
              <a:spcAft>
                <a:spcPct val="0"/>
              </a:spcAft>
            </a:pPr>
            <a:r>
              <a:rPr lang="en-US" altLang="en-US" sz="1350" dirty="0">
                <a:latin typeface="Arial Unicode MS"/>
              </a:rPr>
              <a:t>#include &lt;iostream&gt; </a:t>
            </a:r>
          </a:p>
          <a:p>
            <a:pPr defTabSz="685800" eaLnBrk="0" fontAlgn="base" hangingPunct="0">
              <a:spcBef>
                <a:spcPct val="0"/>
              </a:spcBef>
              <a:spcAft>
                <a:spcPct val="0"/>
              </a:spcAft>
            </a:pPr>
            <a:r>
              <a:rPr lang="en-US" altLang="en-US" sz="1350" dirty="0">
                <a:latin typeface="Arial Unicode MS"/>
              </a:rPr>
              <a:t>using namespace std; </a:t>
            </a:r>
          </a:p>
          <a:p>
            <a:pPr defTabSz="685800" eaLnBrk="0" fontAlgn="base" hangingPunct="0">
              <a:spcBef>
                <a:spcPct val="0"/>
              </a:spcBef>
              <a:spcAft>
                <a:spcPct val="0"/>
              </a:spcAft>
            </a:pPr>
            <a:r>
              <a:rPr lang="en-US" altLang="en-US" sz="1350" dirty="0">
                <a:latin typeface="Arial Unicode MS"/>
              </a:rPr>
              <a:t>class car</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private:</a:t>
            </a:r>
          </a:p>
          <a:p>
            <a:pPr defTabSz="685800" eaLnBrk="0" fontAlgn="base" hangingPunct="0">
              <a:spcBef>
                <a:spcPct val="0"/>
              </a:spcBef>
              <a:spcAft>
                <a:spcPct val="0"/>
              </a:spcAft>
            </a:pPr>
            <a:r>
              <a:rPr lang="en-US" altLang="en-US" sz="1350" dirty="0">
                <a:latin typeface="Arial Unicode MS"/>
              </a:rPr>
              <a:t>		float mileage;</a:t>
            </a:r>
          </a:p>
          <a:p>
            <a:pPr defTabSz="685800" eaLnBrk="0" fontAlgn="base" hangingPunct="0">
              <a:spcBef>
                <a:spcPct val="0"/>
              </a:spcBef>
              <a:spcAft>
                <a:spcPct val="0"/>
              </a:spcAft>
            </a:pPr>
            <a:r>
              <a:rPr lang="en-US" altLang="en-US" sz="1350" dirty="0">
                <a:latin typeface="Arial Unicode MS"/>
              </a:rPr>
              <a:t>	public:</a:t>
            </a:r>
          </a:p>
          <a:p>
            <a:pPr defTabSz="685800" eaLnBrk="0" fontAlgn="base" hangingPunct="0">
              <a:spcBef>
                <a:spcPct val="0"/>
              </a:spcBef>
              <a:spcAft>
                <a:spcPct val="0"/>
              </a:spcAft>
            </a:pPr>
            <a:r>
              <a:rPr lang="en-US" altLang="en-US" sz="1350" dirty="0">
                <a:latin typeface="Arial Unicode MS"/>
              </a:rPr>
              <a:t>		</a:t>
            </a:r>
            <a:r>
              <a:rPr lang="en-US" altLang="en-US" sz="1350" dirty="0">
                <a:solidFill>
                  <a:srgbClr val="FF0000"/>
                </a:solidFill>
                <a:latin typeface="Arial Unicode MS"/>
              </a:rPr>
              <a:t>// same name as class name</a:t>
            </a:r>
          </a:p>
          <a:p>
            <a:pPr defTabSz="685800" eaLnBrk="0" fontAlgn="base" hangingPunct="0">
              <a:spcBef>
                <a:spcPct val="0"/>
              </a:spcBef>
              <a:spcAft>
                <a:spcPct val="0"/>
              </a:spcAft>
            </a:pPr>
            <a:r>
              <a:rPr lang="en-US" altLang="en-US" sz="1350" dirty="0">
                <a:solidFill>
                  <a:srgbClr val="FF0000"/>
                </a:solidFill>
                <a:latin typeface="Arial Unicode MS"/>
              </a:rPr>
              <a:t>		// similar to member function</a:t>
            </a:r>
          </a:p>
          <a:p>
            <a:pPr defTabSz="685800" eaLnBrk="0" fontAlgn="base" hangingPunct="0">
              <a:spcBef>
                <a:spcPct val="0"/>
              </a:spcBef>
              <a:spcAft>
                <a:spcPct val="0"/>
              </a:spcAft>
            </a:pPr>
            <a:r>
              <a:rPr lang="en-US" altLang="en-US" sz="1350" dirty="0">
                <a:latin typeface="Arial Unicode MS"/>
              </a:rPr>
              <a:t>		car()  </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			</a:t>
            </a:r>
            <a:r>
              <a:rPr lang="en-US" altLang="en-US" sz="1350" dirty="0" err="1">
                <a:latin typeface="Arial Unicode MS"/>
              </a:rPr>
              <a:t>cin</a:t>
            </a:r>
            <a:r>
              <a:rPr lang="en-US" altLang="en-US" sz="1350" dirty="0">
                <a:latin typeface="Arial Unicode MS"/>
              </a:rPr>
              <a:t>&gt;&gt;mileage;</a:t>
            </a:r>
          </a:p>
          <a:p>
            <a:pPr defTabSz="685800" eaLnBrk="0" fontAlgn="base" hangingPunct="0">
              <a:spcBef>
                <a:spcPct val="0"/>
              </a:spcBef>
              <a:spcAft>
                <a:spcPct val="0"/>
              </a:spcAft>
            </a:pPr>
            <a:r>
              <a:rPr lang="en-US" altLang="en-US" sz="1350" dirty="0">
                <a:latin typeface="Arial Unicode MS"/>
              </a:rPr>
              <a:t>		{</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int main()</a:t>
            </a:r>
          </a:p>
          <a:p>
            <a:pPr defTabSz="685800" eaLnBrk="0" fontAlgn="base" hangingPunct="0">
              <a:spcBef>
                <a:spcPct val="0"/>
              </a:spcBef>
              <a:spcAft>
                <a:spcPct val="0"/>
              </a:spcAft>
            </a:pPr>
            <a:r>
              <a:rPr lang="en-US" altLang="en-US" sz="1350" dirty="0">
                <a:latin typeface="Arial Unicode MS"/>
              </a:rPr>
              <a:t>{</a:t>
            </a:r>
          </a:p>
          <a:p>
            <a:pPr defTabSz="685800" eaLnBrk="0" fontAlgn="base" hangingPunct="0">
              <a:spcBef>
                <a:spcPct val="0"/>
              </a:spcBef>
              <a:spcAft>
                <a:spcPct val="0"/>
              </a:spcAft>
            </a:pPr>
            <a:r>
              <a:rPr lang="en-US" altLang="en-US" sz="1350" dirty="0">
                <a:latin typeface="Arial Unicode MS"/>
              </a:rPr>
              <a:t>	car c1,c2;</a:t>
            </a:r>
          </a:p>
          <a:p>
            <a:pPr defTabSz="685800" eaLnBrk="0" fontAlgn="base" hangingPunct="0">
              <a:spcBef>
                <a:spcPct val="0"/>
              </a:spcBef>
              <a:spcAft>
                <a:spcPct val="0"/>
              </a:spcAft>
            </a:pPr>
            <a:r>
              <a:rPr lang="en-US" altLang="en-US" sz="1350" dirty="0">
                <a:latin typeface="Arial Unicode MS"/>
              </a:rPr>
              <a:t>	</a:t>
            </a:r>
            <a:r>
              <a:rPr lang="en-US" altLang="en-US" sz="1350" dirty="0">
                <a:solidFill>
                  <a:srgbClr val="FF0000"/>
                </a:solidFill>
                <a:latin typeface="Arial Unicode MS"/>
              </a:rPr>
              <a:t>// Called automatically on creation of object(s).</a:t>
            </a:r>
          </a:p>
          <a:p>
            <a:pPr defTabSz="685800" eaLnBrk="0" fontAlgn="base" hangingPunct="0">
              <a:spcBef>
                <a:spcPct val="0"/>
              </a:spcBef>
              <a:spcAft>
                <a:spcPct val="0"/>
              </a:spcAft>
            </a:pPr>
            <a:r>
              <a:rPr lang="en-US" altLang="en-US" sz="1350" dirty="0">
                <a:latin typeface="Arial Unicode MS"/>
              </a:rPr>
              <a:t>		return 0;</a:t>
            </a:r>
          </a:p>
          <a:p>
            <a:pPr defTabSz="685800" eaLnBrk="0" fontAlgn="base" hangingPunct="0">
              <a:spcBef>
                <a:spcPct val="0"/>
              </a:spcBef>
              <a:spcAft>
                <a:spcPct val="0"/>
              </a:spcAft>
            </a:pPr>
            <a:r>
              <a:rPr lang="en-US" altLang="en-US" sz="1350" dirty="0">
                <a:latin typeface="Arial Unicode MS"/>
              </a:rPr>
              <a:t>}</a:t>
            </a:r>
          </a:p>
        </p:txBody>
      </p:sp>
    </p:spTree>
    <p:extLst>
      <p:ext uri="{BB962C8B-B14F-4D97-AF65-F5344CB8AC3E}">
        <p14:creationId xmlns:p14="http://schemas.microsoft.com/office/powerpoint/2010/main" val="27537705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583B4B3F-72FE-4CFF-A8EA-497544D2655F}"/>
              </a:ext>
            </a:extLst>
          </p:cNvPr>
          <p:cNvSpPr>
            <a:spLocks noGrp="1" noChangeArrowheads="1"/>
          </p:cNvSpPr>
          <p:nvPr>
            <p:ph idx="1"/>
          </p:nvPr>
        </p:nvSpPr>
        <p:spPr bwMode="auto">
          <a:xfrm>
            <a:off x="1509623" y="2154630"/>
            <a:ext cx="3613810" cy="3116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marL="0" indent="0" defTabSz="685800" eaLnBrk="0" fontAlgn="base" hangingPunct="0">
              <a:spcBef>
                <a:spcPct val="0"/>
              </a:spcBef>
              <a:spcAft>
                <a:spcPct val="0"/>
              </a:spcAft>
              <a:buClrTx/>
              <a:buSzTx/>
              <a:buNone/>
            </a:pPr>
            <a:r>
              <a:rPr lang="en-US" altLang="en-US" sz="1800" dirty="0">
                <a:latin typeface="Arial Unicode MS"/>
              </a:rPr>
              <a:t>class A</a:t>
            </a:r>
          </a:p>
          <a:p>
            <a:pPr marL="0" indent="0" defTabSz="685800" eaLnBrk="0" fontAlgn="base" hangingPunct="0">
              <a:spcBef>
                <a:spcPct val="0"/>
              </a:spcBef>
              <a:spcAft>
                <a:spcPct val="0"/>
              </a:spcAft>
              <a:buClrTx/>
              <a:buSzTx/>
              <a:buNone/>
            </a:pPr>
            <a:r>
              <a:rPr lang="en-US" altLang="en-US" sz="1800" dirty="0">
                <a:latin typeface="Arial Unicode MS"/>
              </a:rPr>
              <a:t> { </a:t>
            </a:r>
          </a:p>
          <a:p>
            <a:pPr marL="0" indent="0" defTabSz="685800" eaLnBrk="0" fontAlgn="base" hangingPunct="0">
              <a:spcBef>
                <a:spcPct val="0"/>
              </a:spcBef>
              <a:spcAft>
                <a:spcPct val="0"/>
              </a:spcAft>
              <a:buClrTx/>
              <a:buSzTx/>
              <a:buNone/>
            </a:pPr>
            <a:r>
              <a:rPr lang="en-US" altLang="en-US" sz="1800" dirty="0">
                <a:latin typeface="Arial Unicode MS"/>
              </a:rPr>
              <a:t>	public:</a:t>
            </a:r>
          </a:p>
          <a:p>
            <a:pPr marL="0" indent="0" defTabSz="685800" eaLnBrk="0" fontAlgn="base" hangingPunct="0">
              <a:spcBef>
                <a:spcPct val="0"/>
              </a:spcBef>
              <a:spcAft>
                <a:spcPct val="0"/>
              </a:spcAft>
              <a:buClrTx/>
              <a:buSzTx/>
              <a:buNone/>
            </a:pPr>
            <a:r>
              <a:rPr lang="en-US" altLang="en-US" sz="1800" dirty="0">
                <a:latin typeface="Arial Unicode MS"/>
              </a:rPr>
              <a:t> 		int </a:t>
            </a:r>
            <a:r>
              <a:rPr lang="en-US" altLang="en-US" sz="1800" dirty="0" err="1">
                <a:latin typeface="Arial Unicode MS"/>
              </a:rPr>
              <a:t>i</a:t>
            </a:r>
            <a:r>
              <a:rPr lang="en-US" altLang="en-US" sz="1800" dirty="0">
                <a:latin typeface="Arial Unicode MS"/>
              </a:rPr>
              <a:t>; </a:t>
            </a:r>
          </a:p>
          <a:p>
            <a:pPr marL="0" indent="0" defTabSz="685800" eaLnBrk="0" fontAlgn="base" hangingPunct="0">
              <a:spcBef>
                <a:spcPct val="0"/>
              </a:spcBef>
              <a:spcAft>
                <a:spcPct val="0"/>
              </a:spcAft>
              <a:buClrTx/>
              <a:buSzTx/>
              <a:buNone/>
            </a:pPr>
            <a:r>
              <a:rPr lang="en-US" altLang="en-US" sz="1800" dirty="0">
                <a:latin typeface="Arial Unicode MS"/>
              </a:rPr>
              <a:t>	A(); // constructor declared </a:t>
            </a:r>
          </a:p>
          <a:p>
            <a:pPr marL="0" indent="0" defTabSz="685800" eaLnBrk="0" fontAlgn="base" hangingPunct="0">
              <a:spcBef>
                <a:spcPct val="0"/>
              </a:spcBef>
              <a:spcAft>
                <a:spcPct val="0"/>
              </a:spcAft>
              <a:buClrTx/>
              <a:buSzTx/>
              <a:buNone/>
            </a:pPr>
            <a:r>
              <a:rPr lang="en-US" altLang="en-US" sz="1800" dirty="0">
                <a:latin typeface="Arial Unicode MS"/>
              </a:rPr>
              <a:t>};</a:t>
            </a:r>
          </a:p>
          <a:p>
            <a:pPr marL="0" indent="0" defTabSz="685800" eaLnBrk="0" fontAlgn="base" hangingPunct="0">
              <a:spcBef>
                <a:spcPct val="0"/>
              </a:spcBef>
              <a:spcAft>
                <a:spcPct val="0"/>
              </a:spcAft>
              <a:buClrTx/>
              <a:buSzTx/>
              <a:buNone/>
            </a:pPr>
            <a:r>
              <a:rPr lang="en-US" altLang="en-US" sz="1800" dirty="0">
                <a:latin typeface="Arial Unicode MS"/>
              </a:rPr>
              <a:t> // constructor definition</a:t>
            </a:r>
          </a:p>
          <a:p>
            <a:pPr marL="0" indent="0" defTabSz="685800" eaLnBrk="0" fontAlgn="base" hangingPunct="0">
              <a:spcBef>
                <a:spcPct val="0"/>
              </a:spcBef>
              <a:spcAft>
                <a:spcPct val="0"/>
              </a:spcAft>
              <a:buClrTx/>
              <a:buSzTx/>
              <a:buNone/>
            </a:pPr>
            <a:r>
              <a:rPr lang="en-US" altLang="en-US" sz="1800" dirty="0">
                <a:latin typeface="Arial Unicode MS"/>
              </a:rPr>
              <a:t> A::A() </a:t>
            </a:r>
          </a:p>
          <a:p>
            <a:pPr marL="0" indent="0" defTabSz="685800" eaLnBrk="0" fontAlgn="base" hangingPunct="0">
              <a:spcBef>
                <a:spcPct val="0"/>
              </a:spcBef>
              <a:spcAft>
                <a:spcPct val="0"/>
              </a:spcAft>
              <a:buClrTx/>
              <a:buSzTx/>
              <a:buNone/>
            </a:pPr>
            <a:r>
              <a:rPr lang="en-US" altLang="en-US" sz="1800" dirty="0">
                <a:latin typeface="Arial Unicode MS"/>
              </a:rPr>
              <a:t>{</a:t>
            </a:r>
          </a:p>
          <a:p>
            <a:pPr marL="0" indent="0" defTabSz="685800" eaLnBrk="0" fontAlgn="base" hangingPunct="0">
              <a:spcBef>
                <a:spcPct val="0"/>
              </a:spcBef>
              <a:spcAft>
                <a:spcPct val="0"/>
              </a:spcAft>
              <a:buClrTx/>
              <a:buSzTx/>
              <a:buNone/>
            </a:pPr>
            <a:r>
              <a:rPr lang="en-US" altLang="en-US" sz="1800" dirty="0">
                <a:latin typeface="Arial Unicode MS"/>
              </a:rPr>
              <a:t> 	</a:t>
            </a:r>
            <a:r>
              <a:rPr lang="en-US" altLang="en-US" sz="1800" dirty="0" err="1">
                <a:latin typeface="Arial Unicode MS"/>
              </a:rPr>
              <a:t>i</a:t>
            </a:r>
            <a:r>
              <a:rPr lang="en-US" altLang="en-US" sz="1800" dirty="0">
                <a:latin typeface="Arial Unicode MS"/>
              </a:rPr>
              <a:t> = 1; </a:t>
            </a:r>
          </a:p>
          <a:p>
            <a:pPr marL="0" indent="0" defTabSz="685800" eaLnBrk="0" fontAlgn="base" hangingPunct="0">
              <a:spcBef>
                <a:spcPct val="0"/>
              </a:spcBef>
              <a:spcAft>
                <a:spcPct val="0"/>
              </a:spcAft>
              <a:buClrTx/>
              <a:buSzTx/>
              <a:buNone/>
            </a:pPr>
            <a:r>
              <a:rPr lang="en-US" altLang="en-US" sz="1800" dirty="0">
                <a:latin typeface="Arial Unicode MS"/>
              </a:rPr>
              <a:t>}</a:t>
            </a:r>
            <a:r>
              <a:rPr lang="en-US" altLang="en-US" sz="1800" dirty="0"/>
              <a:t> </a:t>
            </a:r>
            <a:endParaRPr lang="en-US" altLang="en-US" sz="1800" dirty="0">
              <a:latin typeface="Arial" panose="020B0604020202020204" pitchFamily="34" charset="0"/>
            </a:endParaRPr>
          </a:p>
        </p:txBody>
      </p:sp>
      <p:sp>
        <p:nvSpPr>
          <p:cNvPr id="5" name="Rectangle 2">
            <a:extLst>
              <a:ext uri="{FF2B5EF4-FFF2-40B4-BE49-F238E27FC236}">
                <a16:creationId xmlns:a16="http://schemas.microsoft.com/office/drawing/2014/main" id="{B0B972E1-8811-4B09-8918-5A0FFED9E160}"/>
              </a:ext>
            </a:extLst>
          </p:cNvPr>
          <p:cNvSpPr>
            <a:spLocks noGrp="1" noChangeArrowheads="1"/>
          </p:cNvSpPr>
          <p:nvPr>
            <p:ph type="title"/>
          </p:nvPr>
        </p:nvSpPr>
        <p:spPr bwMode="auto">
          <a:xfrm>
            <a:off x="628651" y="1385807"/>
            <a:ext cx="7255832" cy="484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scene3d>
              <a:camera prst="orthographicFront"/>
              <a:lightRig rig="soft" dir="t"/>
            </a:scene3d>
            <a:sp3d prstMaterial="softEdge">
              <a:bevelT w="25400" h="25400"/>
            </a:sp3d>
          </a:bodyPr>
          <a:lstStyle/>
          <a:p>
            <a:pPr defTabSz="685800" eaLnBrk="0" fontAlgn="base" hangingPunct="0">
              <a:spcAft>
                <a:spcPct val="0"/>
              </a:spcAft>
            </a:pPr>
            <a:r>
              <a:rPr lang="en-US" altLang="en-US" sz="1350" b="0" dirty="0">
                <a:solidFill>
                  <a:schemeClr val="tx1"/>
                </a:solidFill>
                <a:effectLst/>
                <a:latin typeface="Arial" panose="020B0604020202020204" pitchFamily="34" charset="0"/>
              </a:rPr>
              <a:t>Constructors can be defined either inside the class definition or outside class definition using </a:t>
            </a:r>
            <a:br>
              <a:rPr lang="en-US" altLang="en-US" sz="1350" b="0" dirty="0">
                <a:solidFill>
                  <a:schemeClr val="tx1"/>
                </a:solidFill>
                <a:effectLst/>
                <a:latin typeface="Arial" panose="020B0604020202020204" pitchFamily="34" charset="0"/>
              </a:rPr>
            </a:br>
            <a:r>
              <a:rPr lang="en-US" altLang="en-US" sz="1350" b="0" dirty="0">
                <a:solidFill>
                  <a:schemeClr val="tx1"/>
                </a:solidFill>
                <a:effectLst/>
                <a:latin typeface="Arial" panose="020B0604020202020204" pitchFamily="34" charset="0"/>
              </a:rPr>
              <a:t>class name and scope resolution :: operator. </a:t>
            </a:r>
          </a:p>
        </p:txBody>
      </p:sp>
    </p:spTree>
    <p:extLst>
      <p:ext uri="{BB962C8B-B14F-4D97-AF65-F5344CB8AC3E}">
        <p14:creationId xmlns:p14="http://schemas.microsoft.com/office/powerpoint/2010/main" val="3751663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B8CFF-4B01-4AFF-B74A-BBF567B87757}"/>
              </a:ext>
            </a:extLst>
          </p:cNvPr>
          <p:cNvSpPr>
            <a:spLocks noGrp="1"/>
          </p:cNvSpPr>
          <p:nvPr>
            <p:ph type="title"/>
          </p:nvPr>
        </p:nvSpPr>
        <p:spPr/>
        <p:txBody>
          <a:bodyPr>
            <a:normAutofit fontScale="90000"/>
          </a:bodyPr>
          <a:lstStyle/>
          <a:p>
            <a:r>
              <a:rPr lang="en-US" dirty="0"/>
              <a:t>Points to be noted for constructor</a:t>
            </a:r>
            <a:endParaRPr lang="en-IN" dirty="0"/>
          </a:p>
        </p:txBody>
      </p:sp>
      <p:sp>
        <p:nvSpPr>
          <p:cNvPr id="3" name="Content Placeholder 2">
            <a:extLst>
              <a:ext uri="{FF2B5EF4-FFF2-40B4-BE49-F238E27FC236}">
                <a16:creationId xmlns:a16="http://schemas.microsoft.com/office/drawing/2014/main" id="{5917F2FD-07FD-4904-949B-CD84DAD66D15}"/>
              </a:ext>
            </a:extLst>
          </p:cNvPr>
          <p:cNvSpPr>
            <a:spLocks noGrp="1"/>
          </p:cNvSpPr>
          <p:nvPr>
            <p:ph idx="1"/>
          </p:nvPr>
        </p:nvSpPr>
        <p:spPr/>
        <p:txBody>
          <a:bodyPr>
            <a:normAutofit fontScale="92500" lnSpcReduction="10000"/>
          </a:bodyPr>
          <a:lstStyle/>
          <a:p>
            <a:r>
              <a:rPr lang="en-US" dirty="0"/>
              <a:t>Constructor should be declared in public section because private constructor cannot be invoked outside the class so they are useless.</a:t>
            </a:r>
          </a:p>
          <a:p>
            <a:r>
              <a:rPr lang="en-US" dirty="0"/>
              <a:t>Constructors do not have return type and they cannot return value, not even void.</a:t>
            </a:r>
          </a:p>
          <a:p>
            <a:r>
              <a:rPr lang="en-US" dirty="0"/>
              <a:t>Constructors cannot be inherited, even though a derived class can call the base class constructor.</a:t>
            </a:r>
          </a:p>
          <a:p>
            <a:r>
              <a:rPr lang="en-US" dirty="0"/>
              <a:t>Constructors cannot be virtual.</a:t>
            </a:r>
          </a:p>
          <a:p>
            <a:r>
              <a:rPr lang="en-US" dirty="0"/>
              <a:t>They make implicit call to the operator new and delete when memory allocation is required.</a:t>
            </a:r>
          </a:p>
          <a:p>
            <a:r>
              <a:rPr lang="en-US" dirty="0"/>
              <a:t>A constructor must not be a coroutine.</a:t>
            </a:r>
          </a:p>
          <a:p>
            <a:endParaRPr lang="en-US" dirty="0"/>
          </a:p>
          <a:p>
            <a:endParaRPr lang="en-IN" dirty="0"/>
          </a:p>
        </p:txBody>
      </p:sp>
    </p:spTree>
    <p:extLst>
      <p:ext uri="{BB962C8B-B14F-4D97-AF65-F5344CB8AC3E}">
        <p14:creationId xmlns:p14="http://schemas.microsoft.com/office/powerpoint/2010/main" val="16973941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E494D-C575-4E30-AA58-50667994A30F}"/>
              </a:ext>
            </a:extLst>
          </p:cNvPr>
          <p:cNvSpPr>
            <a:spLocks noGrp="1"/>
          </p:cNvSpPr>
          <p:nvPr>
            <p:ph type="title"/>
          </p:nvPr>
        </p:nvSpPr>
        <p:spPr/>
        <p:txBody>
          <a:bodyPr/>
          <a:lstStyle/>
          <a:p>
            <a:r>
              <a:rPr lang="en-US" dirty="0"/>
              <a:t>Destructor</a:t>
            </a:r>
            <a:endParaRPr lang="en-IN" dirty="0"/>
          </a:p>
        </p:txBody>
      </p:sp>
      <p:sp>
        <p:nvSpPr>
          <p:cNvPr id="3" name="Content Placeholder 2">
            <a:extLst>
              <a:ext uri="{FF2B5EF4-FFF2-40B4-BE49-F238E27FC236}">
                <a16:creationId xmlns:a16="http://schemas.microsoft.com/office/drawing/2014/main" id="{1DB641C1-5728-4F87-B517-7453695A9981}"/>
              </a:ext>
            </a:extLst>
          </p:cNvPr>
          <p:cNvSpPr>
            <a:spLocks noGrp="1"/>
          </p:cNvSpPr>
          <p:nvPr>
            <p:ph idx="1"/>
          </p:nvPr>
        </p:nvSpPr>
        <p:spPr>
          <a:xfrm>
            <a:off x="628650" y="2226469"/>
            <a:ext cx="4156364" cy="3263504"/>
          </a:xfrm>
        </p:spPr>
        <p:txBody>
          <a:bodyPr>
            <a:normAutofit fontScale="62500" lnSpcReduction="20000"/>
          </a:bodyPr>
          <a:lstStyle/>
          <a:p>
            <a:r>
              <a:rPr lang="en-US" dirty="0"/>
              <a:t>Destructor is used to destroy the objects that have been created by a constructor.</a:t>
            </a:r>
          </a:p>
          <a:p>
            <a:r>
              <a:rPr lang="en-US" dirty="0"/>
              <a:t>The syntax of destructor is same as that for constructor,</a:t>
            </a:r>
          </a:p>
          <a:p>
            <a:pPr lvl="1"/>
            <a:r>
              <a:rPr lang="en-US" dirty="0"/>
              <a:t>The class name is used for the name of destructor,</a:t>
            </a:r>
          </a:p>
          <a:p>
            <a:pPr lvl="1"/>
            <a:r>
              <a:rPr lang="en-US" dirty="0"/>
              <a:t>With a tilde(~) sign as prefix to it.</a:t>
            </a:r>
            <a:endParaRPr lang="en-IN" dirty="0"/>
          </a:p>
          <a:p>
            <a:r>
              <a:rPr lang="en-US" dirty="0"/>
              <a:t>Destructor never takes any argument nor it return any value nor it has return type.</a:t>
            </a:r>
          </a:p>
          <a:p>
            <a:r>
              <a:rPr lang="en-US" dirty="0"/>
              <a:t>Destructor is invoked automatically by the complier upon exit form the program.</a:t>
            </a:r>
          </a:p>
          <a:p>
            <a:endParaRPr lang="en-US" dirty="0"/>
          </a:p>
        </p:txBody>
      </p:sp>
      <p:sp>
        <p:nvSpPr>
          <p:cNvPr id="11" name="TextBox 10">
            <a:extLst>
              <a:ext uri="{FF2B5EF4-FFF2-40B4-BE49-F238E27FC236}">
                <a16:creationId xmlns:a16="http://schemas.microsoft.com/office/drawing/2014/main" id="{90F73F8C-A767-404F-AAF3-28ABBD62FFA9}"/>
              </a:ext>
            </a:extLst>
          </p:cNvPr>
          <p:cNvSpPr txBox="1"/>
          <p:nvPr/>
        </p:nvSpPr>
        <p:spPr>
          <a:xfrm>
            <a:off x="4785013" y="869650"/>
            <a:ext cx="4268932" cy="5286062"/>
          </a:xfrm>
          <a:prstGeom prst="rect">
            <a:avLst/>
          </a:prstGeom>
          <a:noFill/>
        </p:spPr>
        <p:txBody>
          <a:bodyPr wrap="square">
            <a:spAutoFit/>
          </a:bodyPr>
          <a:lstStyle/>
          <a:p>
            <a:r>
              <a:rPr lang="en-US" sz="1350" dirty="0"/>
              <a:t>// Constructor and Destructor</a:t>
            </a:r>
          </a:p>
          <a:p>
            <a:pPr defTabSz="685800" eaLnBrk="0" fontAlgn="base" hangingPunct="0"/>
            <a:r>
              <a:rPr lang="en-US" altLang="en-US" sz="1350" dirty="0">
                <a:latin typeface="Arial Unicode MS"/>
              </a:rPr>
              <a:t>#include &lt;iostream&gt; </a:t>
            </a:r>
          </a:p>
          <a:p>
            <a:pPr defTabSz="685800" eaLnBrk="0" fontAlgn="base" hangingPunct="0"/>
            <a:r>
              <a:rPr lang="en-US" altLang="en-US" sz="1350" dirty="0">
                <a:latin typeface="Arial Unicode MS"/>
              </a:rPr>
              <a:t>using namespace std; </a:t>
            </a:r>
          </a:p>
          <a:p>
            <a:pPr defTabSz="685800" eaLnBrk="0" fontAlgn="base" hangingPunct="0"/>
            <a:r>
              <a:rPr lang="en-US" altLang="en-US" sz="1350" dirty="0">
                <a:latin typeface="Arial Unicode MS"/>
              </a:rPr>
              <a:t>class car</a:t>
            </a:r>
          </a:p>
          <a:p>
            <a:pPr defTabSz="685800" eaLnBrk="0" fontAlgn="base" hangingPunct="0"/>
            <a:r>
              <a:rPr lang="en-US" altLang="en-US" sz="1350" dirty="0">
                <a:latin typeface="Arial Unicode MS"/>
              </a:rPr>
              <a:t>{</a:t>
            </a:r>
          </a:p>
          <a:p>
            <a:pPr defTabSz="685800" eaLnBrk="0" fontAlgn="base" hangingPunct="0"/>
            <a:r>
              <a:rPr lang="en-US" altLang="en-US" sz="1350" dirty="0">
                <a:latin typeface="Arial Unicode MS"/>
              </a:rPr>
              <a:t>	private:</a:t>
            </a:r>
          </a:p>
          <a:p>
            <a:pPr defTabSz="685800" eaLnBrk="0" fontAlgn="base" hangingPunct="0"/>
            <a:r>
              <a:rPr lang="en-US" altLang="en-US" sz="1350" dirty="0">
                <a:latin typeface="Arial Unicode MS"/>
              </a:rPr>
              <a:t>		float mileage;</a:t>
            </a:r>
          </a:p>
          <a:p>
            <a:pPr defTabSz="685800" eaLnBrk="0" fontAlgn="base" hangingPunct="0"/>
            <a:r>
              <a:rPr lang="en-US" altLang="en-US" sz="1350" dirty="0">
                <a:latin typeface="Arial Unicode MS"/>
              </a:rPr>
              <a:t>	public:</a:t>
            </a:r>
          </a:p>
          <a:p>
            <a:pPr defTabSz="685800" eaLnBrk="0" fontAlgn="base" hangingPunct="0"/>
            <a:r>
              <a:rPr lang="en-US" altLang="en-US" sz="1350" dirty="0">
                <a:latin typeface="Arial Unicode MS"/>
              </a:rPr>
              <a:t>		</a:t>
            </a:r>
            <a:r>
              <a:rPr lang="en-US" altLang="en-US" sz="1350" dirty="0">
                <a:solidFill>
                  <a:srgbClr val="FF0000"/>
                </a:solidFill>
                <a:latin typeface="Arial Unicode MS"/>
              </a:rPr>
              <a:t>// same name as class name</a:t>
            </a:r>
          </a:p>
          <a:p>
            <a:pPr defTabSz="685800" eaLnBrk="0" fontAlgn="base" hangingPunct="0"/>
            <a:r>
              <a:rPr lang="en-US" altLang="en-US" sz="1350" dirty="0">
                <a:solidFill>
                  <a:srgbClr val="FF0000"/>
                </a:solidFill>
                <a:latin typeface="Arial Unicode MS"/>
              </a:rPr>
              <a:t>		// similar to member function</a:t>
            </a:r>
          </a:p>
          <a:p>
            <a:pPr defTabSz="685800" eaLnBrk="0" fontAlgn="base" hangingPunct="0"/>
            <a:r>
              <a:rPr lang="en-US" altLang="en-US" sz="1350" dirty="0">
                <a:latin typeface="Arial Unicode MS"/>
              </a:rPr>
              <a:t>		car()  </a:t>
            </a:r>
          </a:p>
          <a:p>
            <a:pPr defTabSz="685800" eaLnBrk="0" fontAlgn="base" hangingPunct="0"/>
            <a:r>
              <a:rPr lang="en-US" altLang="en-US" sz="1350" dirty="0">
                <a:latin typeface="Arial Unicode MS"/>
              </a:rPr>
              <a:t>		{</a:t>
            </a:r>
          </a:p>
          <a:p>
            <a:pPr defTabSz="685800" eaLnBrk="0" fontAlgn="base" hangingPunct="0"/>
            <a:r>
              <a:rPr lang="en-US" altLang="en-US" sz="1350" dirty="0">
                <a:latin typeface="Arial Unicode MS"/>
              </a:rPr>
              <a:t>			</a:t>
            </a:r>
            <a:r>
              <a:rPr lang="en-US" altLang="en-US" sz="1350" dirty="0" err="1">
                <a:latin typeface="Arial Unicode MS"/>
              </a:rPr>
              <a:t>cin</a:t>
            </a:r>
            <a:r>
              <a:rPr lang="en-US" altLang="en-US" sz="1350" dirty="0">
                <a:latin typeface="Arial Unicode MS"/>
              </a:rPr>
              <a:t>&gt;&gt;mileage;</a:t>
            </a:r>
          </a:p>
          <a:p>
            <a:pPr defTabSz="685800" eaLnBrk="0" fontAlgn="base" hangingPunct="0"/>
            <a:r>
              <a:rPr lang="en-US" altLang="en-US" sz="1350" dirty="0">
                <a:latin typeface="Arial Unicode MS"/>
              </a:rPr>
              <a:t>		{</a:t>
            </a:r>
          </a:p>
          <a:p>
            <a:pPr defTabSz="685800" eaLnBrk="0" fontAlgn="base" hangingPunct="0"/>
            <a:r>
              <a:rPr lang="en-US" altLang="en-US" sz="1350" dirty="0">
                <a:latin typeface="Arial Unicode MS"/>
              </a:rPr>
              <a:t>		~car()  </a:t>
            </a:r>
          </a:p>
          <a:p>
            <a:pPr defTabSz="685800" eaLnBrk="0" fontAlgn="base" hangingPunct="0"/>
            <a:r>
              <a:rPr lang="en-US" altLang="en-US" sz="1350" dirty="0">
                <a:latin typeface="Arial Unicode MS"/>
              </a:rPr>
              <a:t>		{</a:t>
            </a:r>
          </a:p>
          <a:p>
            <a:pPr defTabSz="685800" eaLnBrk="0" fontAlgn="base" hangingPunct="0"/>
            <a:r>
              <a:rPr lang="en-US" altLang="en-US" sz="1350" dirty="0">
                <a:latin typeface="Arial Unicode MS"/>
              </a:rPr>
              <a:t>			</a:t>
            </a:r>
            <a:r>
              <a:rPr lang="en-US" altLang="en-US" sz="1350" dirty="0" err="1">
                <a:latin typeface="Arial Unicode MS"/>
              </a:rPr>
              <a:t>cout</a:t>
            </a:r>
            <a:r>
              <a:rPr lang="en-US" altLang="en-US" sz="1350" dirty="0">
                <a:latin typeface="Arial Unicode MS"/>
              </a:rPr>
              <a:t>&lt;&lt;“destructor”;</a:t>
            </a:r>
          </a:p>
          <a:p>
            <a:pPr defTabSz="685800" eaLnBrk="0" fontAlgn="base" hangingPunct="0"/>
            <a:r>
              <a:rPr lang="en-US" altLang="en-US" sz="1350" dirty="0">
                <a:latin typeface="Arial Unicode MS"/>
              </a:rPr>
              <a:t>		{</a:t>
            </a:r>
          </a:p>
          <a:p>
            <a:pPr defTabSz="685800" eaLnBrk="0" fontAlgn="base" hangingPunct="0"/>
            <a:r>
              <a:rPr lang="en-US" altLang="en-US" sz="1350" dirty="0">
                <a:latin typeface="Arial Unicode MS"/>
              </a:rPr>
              <a:t>};</a:t>
            </a:r>
          </a:p>
          <a:p>
            <a:pPr defTabSz="685800" eaLnBrk="0" fontAlgn="base" hangingPunct="0"/>
            <a:r>
              <a:rPr lang="en-US" altLang="en-US" sz="1350" dirty="0">
                <a:latin typeface="Arial Unicode MS"/>
              </a:rPr>
              <a:t>int main()</a:t>
            </a:r>
          </a:p>
          <a:p>
            <a:pPr defTabSz="685800" eaLnBrk="0" fontAlgn="base" hangingPunct="0"/>
            <a:r>
              <a:rPr lang="en-US" altLang="en-US" sz="1350" dirty="0">
                <a:latin typeface="Arial Unicode MS"/>
              </a:rPr>
              <a:t>{</a:t>
            </a:r>
          </a:p>
          <a:p>
            <a:pPr defTabSz="685800" eaLnBrk="0" fontAlgn="base" hangingPunct="0"/>
            <a:r>
              <a:rPr lang="en-US" altLang="en-US" sz="1350" dirty="0">
                <a:latin typeface="Arial Unicode MS"/>
              </a:rPr>
              <a:t>	car c1,c2;</a:t>
            </a:r>
          </a:p>
          <a:p>
            <a:pPr defTabSz="685800" eaLnBrk="0" fontAlgn="base" hangingPunct="0"/>
            <a:r>
              <a:rPr lang="en-US" altLang="en-US" sz="1350" dirty="0">
                <a:solidFill>
                  <a:srgbClr val="FF0000"/>
                </a:solidFill>
                <a:latin typeface="Arial Unicode MS"/>
              </a:rPr>
              <a:t>// Called automatically on creation of object(s).</a:t>
            </a:r>
          </a:p>
          <a:p>
            <a:pPr defTabSz="685800" eaLnBrk="0" fontAlgn="base" hangingPunct="0"/>
            <a:r>
              <a:rPr lang="en-US" altLang="en-US" sz="1350" dirty="0">
                <a:latin typeface="Arial Unicode MS"/>
              </a:rPr>
              <a:t>		return 0;</a:t>
            </a:r>
          </a:p>
          <a:p>
            <a:pPr defTabSz="685800" eaLnBrk="0" fontAlgn="base" hangingPunct="0"/>
            <a:r>
              <a:rPr lang="en-US" altLang="en-US" sz="1350" dirty="0">
                <a:latin typeface="Arial Unicode MS"/>
              </a:rPr>
              <a:t>}</a:t>
            </a:r>
          </a:p>
        </p:txBody>
      </p:sp>
    </p:spTree>
    <p:extLst>
      <p:ext uri="{BB962C8B-B14F-4D97-AF65-F5344CB8AC3E}">
        <p14:creationId xmlns:p14="http://schemas.microsoft.com/office/powerpoint/2010/main" val="39056812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9CF23-7133-46E3-862C-5BCF92A2FA08}"/>
              </a:ext>
            </a:extLst>
          </p:cNvPr>
          <p:cNvSpPr>
            <a:spLocks noGrp="1"/>
          </p:cNvSpPr>
          <p:nvPr>
            <p:ph type="title"/>
          </p:nvPr>
        </p:nvSpPr>
        <p:spPr/>
        <p:txBody>
          <a:bodyPr/>
          <a:lstStyle/>
          <a:p>
            <a:r>
              <a:rPr lang="en-IN" b="1" dirty="0"/>
              <a:t>Types of Constructors</a:t>
            </a:r>
            <a:endParaRPr lang="en-IN" dirty="0"/>
          </a:p>
        </p:txBody>
      </p:sp>
      <p:sp>
        <p:nvSpPr>
          <p:cNvPr id="3" name="Content Placeholder 2">
            <a:extLst>
              <a:ext uri="{FF2B5EF4-FFF2-40B4-BE49-F238E27FC236}">
                <a16:creationId xmlns:a16="http://schemas.microsoft.com/office/drawing/2014/main" id="{0EB833F7-F9EE-4C3C-B209-0A22F1807899}"/>
              </a:ext>
            </a:extLst>
          </p:cNvPr>
          <p:cNvSpPr>
            <a:spLocks noGrp="1"/>
          </p:cNvSpPr>
          <p:nvPr>
            <p:ph idx="1"/>
          </p:nvPr>
        </p:nvSpPr>
        <p:spPr>
          <a:xfrm>
            <a:off x="808760" y="1961719"/>
            <a:ext cx="7886700" cy="3263504"/>
          </a:xfrm>
        </p:spPr>
        <p:txBody>
          <a:bodyPr>
            <a:normAutofit fontScale="62500" lnSpcReduction="20000"/>
          </a:bodyPr>
          <a:lstStyle/>
          <a:p>
            <a:pPr marL="0" indent="0">
              <a:buNone/>
            </a:pPr>
            <a:r>
              <a:rPr lang="en-US" b="1" dirty="0"/>
              <a:t>Default Constructor</a:t>
            </a:r>
          </a:p>
          <a:p>
            <a:r>
              <a:rPr lang="en-US" dirty="0"/>
              <a:t>A constructor which does not have any arguments is called a Default Constructor, or a ‘Zero Argument Constructor’. </a:t>
            </a:r>
          </a:p>
          <a:p>
            <a:r>
              <a:rPr lang="en-US" dirty="0"/>
              <a:t>In a default constructor, every object in the class is initialized to the same set of values. It is not possible to initialize different objects with different initial values. This is one of the disadvantages of a default constructor.</a:t>
            </a:r>
          </a:p>
          <a:p>
            <a:r>
              <a:rPr lang="en-US" b="1" dirty="0"/>
              <a:t>Syntax:</a:t>
            </a:r>
            <a:r>
              <a:rPr lang="en-US" dirty="0"/>
              <a:t> Consider a class with the name </a:t>
            </a:r>
            <a:r>
              <a:rPr lang="en-US" b="1" dirty="0"/>
              <a:t>world</a:t>
            </a:r>
            <a:r>
              <a:rPr lang="en-US" dirty="0"/>
              <a:t>. The default constructor for this class would be:</a:t>
            </a:r>
          </a:p>
          <a:p>
            <a:pPr marL="0" indent="0">
              <a:buNone/>
            </a:pPr>
            <a:r>
              <a:rPr lang="en-US" dirty="0"/>
              <a:t>		</a:t>
            </a:r>
            <a:r>
              <a:rPr lang="en-US" dirty="0">
                <a:solidFill>
                  <a:srgbClr val="FF0000"/>
                </a:solidFill>
              </a:rPr>
              <a:t>world::world() //default constructor without any arguments</a:t>
            </a:r>
          </a:p>
          <a:p>
            <a:r>
              <a:rPr lang="en-US" b="1" dirty="0"/>
              <a:t>Note:</a:t>
            </a:r>
            <a:r>
              <a:rPr lang="en-US" dirty="0"/>
              <a:t> Any constructor with arguments is not a default constructor.</a:t>
            </a:r>
          </a:p>
          <a:p>
            <a:endParaRPr lang="en-US" dirty="0"/>
          </a:p>
          <a:p>
            <a:pPr marL="0" indent="0">
              <a:buNone/>
            </a:pPr>
            <a:endParaRPr lang="en-IN" dirty="0"/>
          </a:p>
        </p:txBody>
      </p:sp>
    </p:spTree>
    <p:extLst>
      <p:ext uri="{BB962C8B-B14F-4D97-AF65-F5344CB8AC3E}">
        <p14:creationId xmlns:p14="http://schemas.microsoft.com/office/powerpoint/2010/main" val="22746510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504BA-00DD-4ED0-9E89-337838FBED9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2F1BE6E-DC0B-441C-A347-6C949765ED95}"/>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23F02E47-7883-413C-B07E-3D22A89E1D35}"/>
              </a:ext>
            </a:extLst>
          </p:cNvPr>
          <p:cNvPicPr>
            <a:picLocks noChangeAspect="1"/>
          </p:cNvPicPr>
          <p:nvPr/>
        </p:nvPicPr>
        <p:blipFill rotWithShape="1">
          <a:blip r:embed="rId2"/>
          <a:srcRect l="38864" t="21549" r="21591" b="12592"/>
          <a:stretch/>
        </p:blipFill>
        <p:spPr>
          <a:xfrm>
            <a:off x="2244437" y="1151920"/>
            <a:ext cx="4883727" cy="4574987"/>
          </a:xfrm>
          <a:prstGeom prst="rect">
            <a:avLst/>
          </a:prstGeom>
        </p:spPr>
      </p:pic>
    </p:spTree>
    <p:extLst>
      <p:ext uri="{BB962C8B-B14F-4D97-AF65-F5344CB8AC3E}">
        <p14:creationId xmlns:p14="http://schemas.microsoft.com/office/powerpoint/2010/main" val="1741544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US" sz="2800" dirty="0">
                <a:latin typeface="Times New Roman" panose="02020603050405020304" pitchFamily="18" charset="0"/>
                <a:cs typeface="Times New Roman" panose="02020603050405020304" pitchFamily="18" charset="0"/>
              </a:rPr>
              <a:t>Each routine, as it is called, is given a new stack frame, or activation record, at the top of the stack. This frame may contain arguments and/or return values, bookkeeping information (including the return address and saved registers), local variables, and/or temporaries. When a subroutine returns, its frame is popped from the stack.</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At any given time, </a:t>
            </a:r>
            <a:r>
              <a:rPr lang="en-US" sz="2800" b="1" dirty="0">
                <a:latin typeface="Times New Roman" panose="02020603050405020304" pitchFamily="18" charset="0"/>
                <a:cs typeface="Times New Roman" panose="02020603050405020304" pitchFamily="18" charset="0"/>
              </a:rPr>
              <a:t>the stack pointer register contains </a:t>
            </a:r>
            <a:r>
              <a:rPr lang="en-US" sz="2800" dirty="0">
                <a:latin typeface="Times New Roman" panose="02020603050405020304" pitchFamily="18" charset="0"/>
                <a:cs typeface="Times New Roman" panose="02020603050405020304" pitchFamily="18" charset="0"/>
              </a:rPr>
              <a:t>the address of either the last used location at the top of the stack, or the first unused location, depending </a:t>
            </a:r>
            <a:r>
              <a:rPr lang="en-IN" sz="2800" dirty="0">
                <a:latin typeface="Times New Roman" panose="02020603050405020304" pitchFamily="18" charset="0"/>
                <a:cs typeface="Times New Roman" panose="02020603050405020304" pitchFamily="18" charset="0"/>
              </a:rPr>
              <a:t>on convention.</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57734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EE40FB-B77F-45DC-9F30-6745DC494DD1}"/>
              </a:ext>
            </a:extLst>
          </p:cNvPr>
          <p:cNvSpPr>
            <a:spLocks noGrp="1"/>
          </p:cNvSpPr>
          <p:nvPr>
            <p:ph idx="1"/>
          </p:nvPr>
        </p:nvSpPr>
        <p:spPr>
          <a:xfrm>
            <a:off x="628650" y="1222014"/>
            <a:ext cx="8182841" cy="4096399"/>
          </a:xfrm>
        </p:spPr>
        <p:txBody>
          <a:bodyPr>
            <a:normAutofit fontScale="77500" lnSpcReduction="20000"/>
          </a:bodyPr>
          <a:lstStyle/>
          <a:p>
            <a:pPr marL="0" indent="0">
              <a:buNone/>
            </a:pPr>
            <a:r>
              <a:rPr lang="en-US" b="1" dirty="0"/>
              <a:t>Parameterized constructor</a:t>
            </a:r>
          </a:p>
          <a:p>
            <a:r>
              <a:rPr lang="en-US" dirty="0"/>
              <a:t>To avoid the infeasibility of default constructor to accept arguments, we use Parameterized Constructor, which is a constructor that can accept one or more arguments. </a:t>
            </a:r>
          </a:p>
          <a:p>
            <a:r>
              <a:rPr lang="en-US" dirty="0"/>
              <a:t>It works the same way as a default constructor, but the difference is that it can hold arguments. They are also called automatically once the objects are created. </a:t>
            </a:r>
          </a:p>
          <a:p>
            <a:r>
              <a:rPr lang="en-US" b="1" dirty="0"/>
              <a:t>Syntax:</a:t>
            </a:r>
            <a:r>
              <a:rPr lang="en-US" dirty="0"/>
              <a:t> Consider a class with the name world. The parameterized constructor for this class would be:</a:t>
            </a:r>
          </a:p>
          <a:p>
            <a:pPr marL="0" indent="0">
              <a:buNone/>
            </a:pPr>
            <a:r>
              <a:rPr lang="en-US" dirty="0">
                <a:solidFill>
                  <a:srgbClr val="FF0000"/>
                </a:solidFill>
              </a:rPr>
              <a:t>world::world(int a, int b) //parameterized constructor with arguments</a:t>
            </a:r>
          </a:p>
          <a:p>
            <a:r>
              <a:rPr lang="en-US" dirty="0"/>
              <a:t>Note: The parameterized constructors can be </a:t>
            </a:r>
            <a:r>
              <a:rPr lang="en-US" b="1" dirty="0"/>
              <a:t>overloaded.</a:t>
            </a:r>
          </a:p>
          <a:p>
            <a:endParaRPr lang="en-US" dirty="0"/>
          </a:p>
          <a:p>
            <a:endParaRPr lang="en-US" dirty="0"/>
          </a:p>
          <a:p>
            <a:endParaRPr lang="en-US" dirty="0"/>
          </a:p>
        </p:txBody>
      </p:sp>
    </p:spTree>
    <p:extLst>
      <p:ext uri="{BB962C8B-B14F-4D97-AF65-F5344CB8AC3E}">
        <p14:creationId xmlns:p14="http://schemas.microsoft.com/office/powerpoint/2010/main" val="1825821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5044D-DAD3-43D2-88F5-66179BDD64D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914D985-B91E-45F7-842F-33C9E4C761B0}"/>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F27A9BD-885C-4DC0-86F8-F0FC836B0B5A}"/>
              </a:ext>
            </a:extLst>
          </p:cNvPr>
          <p:cNvPicPr>
            <a:picLocks noChangeAspect="1"/>
          </p:cNvPicPr>
          <p:nvPr/>
        </p:nvPicPr>
        <p:blipFill rotWithShape="1">
          <a:blip r:embed="rId2"/>
          <a:srcRect l="38939" t="17913" r="21439" b="14208"/>
          <a:stretch/>
        </p:blipFill>
        <p:spPr>
          <a:xfrm>
            <a:off x="2424449" y="948819"/>
            <a:ext cx="5159712" cy="4972267"/>
          </a:xfrm>
          <a:prstGeom prst="rect">
            <a:avLst/>
          </a:prstGeom>
        </p:spPr>
      </p:pic>
    </p:spTree>
    <p:extLst>
      <p:ext uri="{BB962C8B-B14F-4D97-AF65-F5344CB8AC3E}">
        <p14:creationId xmlns:p14="http://schemas.microsoft.com/office/powerpoint/2010/main" val="17270997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D1F9FA-530A-4F8E-9090-665C1951A169}"/>
              </a:ext>
            </a:extLst>
          </p:cNvPr>
          <p:cNvSpPr>
            <a:spLocks noGrp="1"/>
          </p:cNvSpPr>
          <p:nvPr>
            <p:ph idx="1"/>
          </p:nvPr>
        </p:nvSpPr>
        <p:spPr>
          <a:xfrm>
            <a:off x="628650" y="1242796"/>
            <a:ext cx="7886700" cy="4110254"/>
          </a:xfrm>
        </p:spPr>
        <p:txBody>
          <a:bodyPr>
            <a:normAutofit fontScale="85000" lnSpcReduction="20000"/>
          </a:bodyPr>
          <a:lstStyle/>
          <a:p>
            <a:pPr marL="0" indent="0">
              <a:buNone/>
            </a:pPr>
            <a:r>
              <a:rPr lang="en-US" b="1" dirty="0"/>
              <a:t>Copy Constructor</a:t>
            </a:r>
          </a:p>
          <a:p>
            <a:r>
              <a:rPr lang="en-US" i="1" dirty="0"/>
              <a:t>Copy Constructor is a type of parameterized constructor in which the properties of one object can be copied to another object.</a:t>
            </a:r>
            <a:r>
              <a:rPr lang="en-US" dirty="0"/>
              <a:t> It is used to initialize an object with the values of already existing objects. A copy constructor is invoked when an existing object is passed as a parameter.</a:t>
            </a:r>
          </a:p>
          <a:p>
            <a:r>
              <a:rPr lang="en-US" b="1" dirty="0"/>
              <a:t>Syntax:</a:t>
            </a:r>
            <a:r>
              <a:rPr lang="en-US" dirty="0"/>
              <a:t> Consider a class with the name </a:t>
            </a:r>
            <a:r>
              <a:rPr lang="en-US" b="1" dirty="0"/>
              <a:t>world</a:t>
            </a:r>
            <a:r>
              <a:rPr lang="en-US" dirty="0"/>
              <a:t>. The copy constructor for this class would be:</a:t>
            </a:r>
          </a:p>
          <a:p>
            <a:pPr marL="0" indent="0">
              <a:buNone/>
            </a:pPr>
            <a:r>
              <a:rPr lang="en-US" dirty="0">
                <a:solidFill>
                  <a:srgbClr val="FF0000"/>
                </a:solidFill>
              </a:rPr>
              <a:t>	world::world(world &amp;</a:t>
            </a:r>
            <a:r>
              <a:rPr lang="en-US" dirty="0" err="1">
                <a:solidFill>
                  <a:srgbClr val="FF0000"/>
                </a:solidFill>
              </a:rPr>
              <a:t>ptr</a:t>
            </a:r>
            <a:r>
              <a:rPr lang="en-US" dirty="0">
                <a:solidFill>
                  <a:srgbClr val="FF0000"/>
                </a:solidFill>
              </a:rPr>
              <a:t>) //copy constructor </a:t>
            </a:r>
          </a:p>
          <a:p>
            <a:pPr marL="0" indent="0">
              <a:buNone/>
            </a:pPr>
            <a:r>
              <a:rPr lang="en-US" dirty="0"/>
              <a:t>	where </a:t>
            </a:r>
            <a:r>
              <a:rPr lang="en-US" dirty="0" err="1"/>
              <a:t>ptr</a:t>
            </a:r>
            <a:r>
              <a:rPr lang="en-US" dirty="0"/>
              <a:t> is the pointer to the class object.</a:t>
            </a:r>
          </a:p>
          <a:p>
            <a:r>
              <a:rPr lang="en-US" b="1" dirty="0"/>
              <a:t>Note:</a:t>
            </a:r>
            <a:r>
              <a:rPr lang="en-US" dirty="0"/>
              <a:t> Copy constructors cannot be invoked explicitly.</a:t>
            </a:r>
          </a:p>
          <a:p>
            <a:endParaRPr lang="en-US" dirty="0"/>
          </a:p>
          <a:p>
            <a:endParaRPr lang="en-IN" dirty="0"/>
          </a:p>
        </p:txBody>
      </p:sp>
    </p:spTree>
    <p:extLst>
      <p:ext uri="{BB962C8B-B14F-4D97-AF65-F5344CB8AC3E}">
        <p14:creationId xmlns:p14="http://schemas.microsoft.com/office/powerpoint/2010/main" val="1218382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D818D-F534-4290-9296-2E902E203089}"/>
              </a:ext>
            </a:extLst>
          </p:cNvPr>
          <p:cNvSpPr>
            <a:spLocks noGrp="1"/>
          </p:cNvSpPr>
          <p:nvPr>
            <p:ph type="title"/>
          </p:nvPr>
        </p:nvSpPr>
        <p:spPr/>
        <p:txBody>
          <a:bodyPr/>
          <a:lstStyle/>
          <a:p>
            <a:endParaRPr lang="en-IN" dirty="0"/>
          </a:p>
        </p:txBody>
      </p:sp>
      <p:pic>
        <p:nvPicPr>
          <p:cNvPr id="7" name="Content Placeholder 6">
            <a:extLst>
              <a:ext uri="{FF2B5EF4-FFF2-40B4-BE49-F238E27FC236}">
                <a16:creationId xmlns:a16="http://schemas.microsoft.com/office/drawing/2014/main" id="{A69F6607-E9AF-45CB-A857-83DC622B594B}"/>
              </a:ext>
            </a:extLst>
          </p:cNvPr>
          <p:cNvPicPr>
            <a:picLocks noGrp="1" noChangeAspect="1"/>
          </p:cNvPicPr>
          <p:nvPr>
            <p:ph idx="1"/>
          </p:nvPr>
        </p:nvPicPr>
        <p:blipFill rotWithShape="1">
          <a:blip r:embed="rId2"/>
          <a:srcRect l="38657" t="44560" r="24198" b="10864"/>
          <a:stretch/>
        </p:blipFill>
        <p:spPr>
          <a:xfrm>
            <a:off x="4135582" y="2717626"/>
            <a:ext cx="4765963" cy="3217099"/>
          </a:xfrm>
        </p:spPr>
      </p:pic>
      <p:pic>
        <p:nvPicPr>
          <p:cNvPr id="5" name="Picture 4">
            <a:extLst>
              <a:ext uri="{FF2B5EF4-FFF2-40B4-BE49-F238E27FC236}">
                <a16:creationId xmlns:a16="http://schemas.microsoft.com/office/drawing/2014/main" id="{64BA5089-7C85-495D-897A-63FC2A49C8A6}"/>
              </a:ext>
            </a:extLst>
          </p:cNvPr>
          <p:cNvPicPr>
            <a:picLocks noChangeAspect="1"/>
          </p:cNvPicPr>
          <p:nvPr/>
        </p:nvPicPr>
        <p:blipFill rotWithShape="1">
          <a:blip r:embed="rId3"/>
          <a:srcRect l="38940" t="21818" r="31295" b="24229"/>
          <a:stretch/>
        </p:blipFill>
        <p:spPr>
          <a:xfrm>
            <a:off x="144040" y="992333"/>
            <a:ext cx="3991542" cy="4069773"/>
          </a:xfrm>
          <a:prstGeom prst="rect">
            <a:avLst/>
          </a:prstGeom>
        </p:spPr>
      </p:pic>
    </p:spTree>
    <p:extLst>
      <p:ext uri="{BB962C8B-B14F-4D97-AF65-F5344CB8AC3E}">
        <p14:creationId xmlns:p14="http://schemas.microsoft.com/office/powerpoint/2010/main" val="537367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F08B-319E-4FC8-B195-4FB6B15D9984}"/>
              </a:ext>
            </a:extLst>
          </p:cNvPr>
          <p:cNvSpPr>
            <a:spLocks noGrp="1"/>
          </p:cNvSpPr>
          <p:nvPr>
            <p:ph type="title"/>
          </p:nvPr>
        </p:nvSpPr>
        <p:spPr/>
        <p:txBody>
          <a:bodyPr/>
          <a:lstStyle/>
          <a:p>
            <a:r>
              <a:rPr lang="en-IN" b="1" dirty="0"/>
              <a:t>Invoking (Calling) Constructors</a:t>
            </a:r>
            <a:endParaRPr lang="en-IN" dirty="0"/>
          </a:p>
        </p:txBody>
      </p:sp>
      <p:sp>
        <p:nvSpPr>
          <p:cNvPr id="3" name="Content Placeholder 2">
            <a:extLst>
              <a:ext uri="{FF2B5EF4-FFF2-40B4-BE49-F238E27FC236}">
                <a16:creationId xmlns:a16="http://schemas.microsoft.com/office/drawing/2014/main" id="{FF9F20D7-F400-4382-BE7C-B08121BE8F50}"/>
              </a:ext>
            </a:extLst>
          </p:cNvPr>
          <p:cNvSpPr>
            <a:spLocks noGrp="1"/>
          </p:cNvSpPr>
          <p:nvPr>
            <p:ph idx="1"/>
          </p:nvPr>
        </p:nvSpPr>
        <p:spPr/>
        <p:txBody>
          <a:bodyPr>
            <a:normAutofit fontScale="92500"/>
          </a:bodyPr>
          <a:lstStyle/>
          <a:p>
            <a:r>
              <a:rPr lang="en-US" dirty="0"/>
              <a:t>Explicit call is a method of invoking constructors in which the declaration of an object is done by using </a:t>
            </a:r>
            <a:r>
              <a:rPr lang="en-US" b="1" dirty="0"/>
              <a:t>assignment operator(=)</a:t>
            </a:r>
            <a:r>
              <a:rPr lang="en-US" dirty="0"/>
              <a:t>, constructor name followed by argument list. </a:t>
            </a:r>
          </a:p>
          <a:p>
            <a:r>
              <a:rPr lang="en-US" dirty="0"/>
              <a:t>Syntax is </a:t>
            </a:r>
          </a:p>
          <a:p>
            <a:pPr marL="0" indent="0">
              <a:buNone/>
            </a:pPr>
            <a:r>
              <a:rPr lang="en-US" altLang="en-US" sz="2100" dirty="0">
                <a:latin typeface="Arial Unicode MS"/>
              </a:rPr>
              <a:t>	</a:t>
            </a:r>
            <a:r>
              <a:rPr lang="en-US" altLang="en-US" sz="1800" dirty="0" err="1">
                <a:solidFill>
                  <a:srgbClr val="FF0000"/>
                </a:solidFill>
                <a:latin typeface="Arial Unicode MS"/>
              </a:rPr>
              <a:t>constructor_name</a:t>
            </a:r>
            <a:r>
              <a:rPr lang="en-US" altLang="en-US" sz="1800" dirty="0">
                <a:solidFill>
                  <a:srgbClr val="FF0000"/>
                </a:solidFill>
                <a:latin typeface="Arial Unicode MS"/>
              </a:rPr>
              <a:t> </a:t>
            </a:r>
            <a:r>
              <a:rPr lang="en-US" altLang="en-US" sz="1800" dirty="0" err="1">
                <a:solidFill>
                  <a:srgbClr val="FF0000"/>
                </a:solidFill>
                <a:latin typeface="Arial Unicode MS"/>
              </a:rPr>
              <a:t>object_name</a:t>
            </a:r>
            <a:r>
              <a:rPr lang="en-US" altLang="en-US" sz="1800" dirty="0">
                <a:solidFill>
                  <a:srgbClr val="FF0000"/>
                </a:solidFill>
                <a:latin typeface="Arial Unicode MS"/>
              </a:rPr>
              <a:t>=</a:t>
            </a:r>
            <a:r>
              <a:rPr lang="en-US" altLang="en-US" sz="1800" dirty="0" err="1">
                <a:solidFill>
                  <a:srgbClr val="FF0000"/>
                </a:solidFill>
                <a:latin typeface="Arial Unicode MS"/>
              </a:rPr>
              <a:t>constructor_name</a:t>
            </a:r>
            <a:r>
              <a:rPr lang="en-US" altLang="en-US" sz="1800" dirty="0">
                <a:solidFill>
                  <a:srgbClr val="FF0000"/>
                </a:solidFill>
                <a:latin typeface="Arial Unicode MS"/>
              </a:rPr>
              <a:t>(argument list);</a:t>
            </a:r>
            <a:r>
              <a:rPr lang="en-US" altLang="en-US" sz="1800" dirty="0">
                <a:solidFill>
                  <a:srgbClr val="FF0000"/>
                </a:solidFill>
              </a:rPr>
              <a:t> </a:t>
            </a:r>
          </a:p>
          <a:p>
            <a:pPr marL="0" indent="0">
              <a:buNone/>
            </a:pPr>
            <a:r>
              <a:rPr lang="en-US" altLang="en-US" sz="1800" dirty="0">
                <a:solidFill>
                  <a:srgbClr val="FF0000"/>
                </a:solidFill>
                <a:latin typeface="Arial" panose="020B0604020202020204" pitchFamily="34" charset="0"/>
              </a:rPr>
              <a:t>	demo d1=demo(5.5)</a:t>
            </a:r>
          </a:p>
          <a:p>
            <a:r>
              <a:rPr lang="en-US" dirty="0"/>
              <a:t>Note: </a:t>
            </a:r>
            <a:r>
              <a:rPr lang="en-US" b="1" dirty="0"/>
              <a:t>d1</a:t>
            </a:r>
            <a:r>
              <a:rPr lang="en-US" dirty="0"/>
              <a:t> acts as the object which transfers the value </a:t>
            </a:r>
            <a:r>
              <a:rPr lang="en-US" b="1" dirty="0"/>
              <a:t>5.5</a:t>
            </a:r>
            <a:r>
              <a:rPr lang="en-US" dirty="0"/>
              <a:t> explicitly to the constructor demo. The name of the class and constructor will be </a:t>
            </a:r>
            <a:r>
              <a:rPr lang="en-US" b="1" dirty="0"/>
              <a:t>demo</a:t>
            </a:r>
            <a:r>
              <a:rPr lang="en-US" dirty="0"/>
              <a:t>.</a:t>
            </a:r>
          </a:p>
          <a:p>
            <a:endParaRPr lang="en-US" dirty="0"/>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72757794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0F08B-319E-4FC8-B195-4FB6B15D9984}"/>
              </a:ext>
            </a:extLst>
          </p:cNvPr>
          <p:cNvSpPr>
            <a:spLocks noGrp="1"/>
          </p:cNvSpPr>
          <p:nvPr>
            <p:ph type="title"/>
          </p:nvPr>
        </p:nvSpPr>
        <p:spPr/>
        <p:txBody>
          <a:bodyPr/>
          <a:lstStyle/>
          <a:p>
            <a:r>
              <a:rPr lang="en-IN" b="1" dirty="0"/>
              <a:t>Invoking (Calling) Constructors</a:t>
            </a:r>
            <a:endParaRPr lang="en-IN" dirty="0"/>
          </a:p>
        </p:txBody>
      </p:sp>
      <p:sp>
        <p:nvSpPr>
          <p:cNvPr id="3" name="Content Placeholder 2">
            <a:extLst>
              <a:ext uri="{FF2B5EF4-FFF2-40B4-BE49-F238E27FC236}">
                <a16:creationId xmlns:a16="http://schemas.microsoft.com/office/drawing/2014/main" id="{FF9F20D7-F400-4382-BE7C-B08121BE8F50}"/>
              </a:ext>
            </a:extLst>
          </p:cNvPr>
          <p:cNvSpPr>
            <a:spLocks noGrp="1"/>
          </p:cNvSpPr>
          <p:nvPr>
            <p:ph idx="1"/>
          </p:nvPr>
        </p:nvSpPr>
        <p:spPr>
          <a:xfrm>
            <a:off x="628650" y="2069524"/>
            <a:ext cx="7886700" cy="3420449"/>
          </a:xfrm>
        </p:spPr>
        <p:txBody>
          <a:bodyPr>
            <a:normAutofit fontScale="77500" lnSpcReduction="20000"/>
          </a:bodyPr>
          <a:lstStyle/>
          <a:p>
            <a:r>
              <a:rPr lang="en-US" dirty="0"/>
              <a:t>Implicit call is a method of invoking constructors in which the declaration of an object is done and is then followed by an argument list.</a:t>
            </a:r>
          </a:p>
          <a:p>
            <a:r>
              <a:rPr lang="en-US" dirty="0"/>
              <a:t>Syntax is </a:t>
            </a:r>
          </a:p>
          <a:p>
            <a:pPr marL="0" indent="0">
              <a:buNone/>
            </a:pPr>
            <a:r>
              <a:rPr lang="en-US" altLang="en-US" sz="2100" dirty="0">
                <a:latin typeface="Arial Unicode MS"/>
              </a:rPr>
              <a:t>	</a:t>
            </a:r>
            <a:r>
              <a:rPr lang="en-US" altLang="en-US" sz="1800" dirty="0" err="1">
                <a:solidFill>
                  <a:srgbClr val="FF0000"/>
                </a:solidFill>
                <a:latin typeface="Arial Unicode MS"/>
              </a:rPr>
              <a:t>constructor_name</a:t>
            </a:r>
            <a:r>
              <a:rPr lang="en-US" altLang="en-US" sz="1800" dirty="0">
                <a:solidFill>
                  <a:srgbClr val="FF0000"/>
                </a:solidFill>
                <a:latin typeface="Arial Unicode MS"/>
              </a:rPr>
              <a:t> </a:t>
            </a:r>
            <a:r>
              <a:rPr lang="en-US" altLang="en-US" sz="1800" dirty="0" err="1">
                <a:solidFill>
                  <a:srgbClr val="FF0000"/>
                </a:solidFill>
                <a:latin typeface="Arial Unicode MS"/>
              </a:rPr>
              <a:t>object_name</a:t>
            </a:r>
            <a:r>
              <a:rPr lang="en-US" altLang="en-US" sz="1800" dirty="0">
                <a:solidFill>
                  <a:srgbClr val="FF0000"/>
                </a:solidFill>
                <a:latin typeface="Arial Unicode MS"/>
              </a:rPr>
              <a:t>(argument list);</a:t>
            </a:r>
            <a:r>
              <a:rPr lang="en-US" altLang="en-US" sz="1800" dirty="0">
                <a:solidFill>
                  <a:srgbClr val="FF0000"/>
                </a:solidFill>
              </a:rPr>
              <a:t> </a:t>
            </a:r>
          </a:p>
          <a:p>
            <a:pPr marL="0" indent="0">
              <a:buNone/>
            </a:pPr>
            <a:r>
              <a:rPr lang="en-US" altLang="en-US" sz="1800" dirty="0">
                <a:solidFill>
                  <a:srgbClr val="FF0000"/>
                </a:solidFill>
                <a:latin typeface="Arial" panose="020B0604020202020204" pitchFamily="34" charset="0"/>
              </a:rPr>
              <a:t>	demo d1(5.5)</a:t>
            </a:r>
          </a:p>
          <a:p>
            <a:r>
              <a:rPr lang="en-US" dirty="0"/>
              <a:t>Note: The name of the class and constructor will be </a:t>
            </a:r>
            <a:r>
              <a:rPr lang="en-US" b="1" dirty="0"/>
              <a:t>demo</a:t>
            </a:r>
            <a:r>
              <a:rPr lang="en-US" dirty="0"/>
              <a:t>. The constructor will be parameterized by taking one argument. Here, </a:t>
            </a:r>
            <a:r>
              <a:rPr lang="en-US" b="1" dirty="0"/>
              <a:t>d1</a:t>
            </a:r>
            <a:r>
              <a:rPr lang="en-US" dirty="0"/>
              <a:t> acts as the object which transfers the value </a:t>
            </a:r>
            <a:r>
              <a:rPr lang="en-US" b="1" dirty="0"/>
              <a:t>5.5</a:t>
            </a:r>
            <a:r>
              <a:rPr lang="en-US" dirty="0"/>
              <a:t> implicitly to the constructor.</a:t>
            </a:r>
          </a:p>
          <a:p>
            <a:r>
              <a:rPr lang="en-US" dirty="0"/>
              <a:t>For different values, different objects have to be initialized in the main function.</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41966052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5C6-C8E9-4542-B474-5AAC058AF0F2}"/>
              </a:ext>
            </a:extLst>
          </p:cNvPr>
          <p:cNvSpPr>
            <a:spLocks noGrp="1"/>
          </p:cNvSpPr>
          <p:nvPr>
            <p:ph type="ctrTitle"/>
          </p:nvPr>
        </p:nvSpPr>
        <p:spPr/>
        <p:txBody>
          <a:bodyPr/>
          <a:lstStyle/>
          <a:p>
            <a:r>
              <a:rPr lang="en-US" dirty="0"/>
              <a:t>Inline Function and Macros</a:t>
            </a:r>
            <a:endParaRPr lang="en-IN" dirty="0"/>
          </a:p>
        </p:txBody>
      </p:sp>
      <p:sp>
        <p:nvSpPr>
          <p:cNvPr id="3" name="Subtitle 2">
            <a:extLst>
              <a:ext uri="{FF2B5EF4-FFF2-40B4-BE49-F238E27FC236}">
                <a16:creationId xmlns:a16="http://schemas.microsoft.com/office/drawing/2014/main" id="{C92ACD74-04EF-4B25-9396-0FF440D76F71}"/>
              </a:ext>
            </a:extLst>
          </p:cNvPr>
          <p:cNvSpPr>
            <a:spLocks noGrp="1"/>
          </p:cNvSpPr>
          <p:nvPr>
            <p:ph type="subTitle" idx="1"/>
          </p:nvPr>
        </p:nvSpPr>
        <p:spPr/>
        <p:txBody>
          <a:bodyPr/>
          <a:lstStyle/>
          <a:p>
            <a:r>
              <a:rPr lang="en-US" dirty="0"/>
              <a:t>Also, Expectation handling using class concept</a:t>
            </a:r>
            <a:endParaRPr lang="en-IN" dirty="0"/>
          </a:p>
        </p:txBody>
      </p:sp>
    </p:spTree>
    <p:extLst>
      <p:ext uri="{BB962C8B-B14F-4D97-AF65-F5344CB8AC3E}">
        <p14:creationId xmlns:p14="http://schemas.microsoft.com/office/powerpoint/2010/main" val="1731084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B347-0372-4C0A-987F-75AC15C92B07}"/>
              </a:ext>
            </a:extLst>
          </p:cNvPr>
          <p:cNvSpPr>
            <a:spLocks noGrp="1"/>
          </p:cNvSpPr>
          <p:nvPr>
            <p:ph type="title"/>
          </p:nvPr>
        </p:nvSpPr>
        <p:spPr/>
        <p:txBody>
          <a:bodyPr/>
          <a:lstStyle/>
          <a:p>
            <a:r>
              <a:rPr lang="en-US" dirty="0"/>
              <a:t>Inline Function</a:t>
            </a:r>
            <a:endParaRPr lang="en-IN" dirty="0"/>
          </a:p>
        </p:txBody>
      </p:sp>
      <p:sp>
        <p:nvSpPr>
          <p:cNvPr id="3" name="Content Placeholder 2">
            <a:extLst>
              <a:ext uri="{FF2B5EF4-FFF2-40B4-BE49-F238E27FC236}">
                <a16:creationId xmlns:a16="http://schemas.microsoft.com/office/drawing/2014/main" id="{94EE3B7B-3825-4A74-83C1-795F58F8E5CB}"/>
              </a:ext>
            </a:extLst>
          </p:cNvPr>
          <p:cNvSpPr>
            <a:spLocks noGrp="1"/>
          </p:cNvSpPr>
          <p:nvPr>
            <p:ph idx="1"/>
          </p:nvPr>
        </p:nvSpPr>
        <p:spPr>
          <a:xfrm>
            <a:off x="628650" y="2226469"/>
            <a:ext cx="7886700" cy="3611490"/>
          </a:xfrm>
        </p:spPr>
        <p:txBody>
          <a:bodyPr>
            <a:normAutofit fontScale="77500" lnSpcReduction="20000"/>
          </a:bodyPr>
          <a:lstStyle/>
          <a:p>
            <a:r>
              <a:rPr lang="en-US" dirty="0"/>
              <a:t>In C++, we can declare a function as inline. </a:t>
            </a:r>
          </a:p>
          <a:p>
            <a:r>
              <a:rPr lang="en-US" dirty="0"/>
              <a:t>This copies the function to the location of the function call in compile-time and may make the program execution faster.</a:t>
            </a:r>
          </a:p>
          <a:p>
            <a:r>
              <a:rPr lang="en-US" dirty="0"/>
              <a:t>To create an inline function, we use the inline keyword.</a:t>
            </a:r>
          </a:p>
          <a:p>
            <a:r>
              <a:rPr lang="en-US" dirty="0"/>
              <a:t>Syntax is</a:t>
            </a:r>
          </a:p>
          <a:p>
            <a:pPr marL="0" indent="0">
              <a:buNone/>
            </a:pPr>
            <a:r>
              <a:rPr lang="en-US" altLang="en-US" sz="2100" dirty="0">
                <a:latin typeface="Arial Unicode MS"/>
              </a:rPr>
              <a:t>	inline </a:t>
            </a:r>
            <a:r>
              <a:rPr lang="en-US" altLang="en-US" sz="2100" dirty="0" err="1">
                <a:latin typeface="Arial Unicode MS"/>
              </a:rPr>
              <a:t>returnType</a:t>
            </a:r>
            <a:r>
              <a:rPr lang="en-US" altLang="en-US" sz="2100" dirty="0">
                <a:latin typeface="Arial Unicode MS"/>
              </a:rPr>
              <a:t> </a:t>
            </a:r>
            <a:r>
              <a:rPr lang="en-US" altLang="en-US" sz="2100" dirty="0" err="1">
                <a:latin typeface="Arial Unicode MS"/>
              </a:rPr>
              <a:t>functionName</a:t>
            </a:r>
            <a:r>
              <a:rPr lang="en-US" altLang="en-US" sz="2100" dirty="0">
                <a:latin typeface="Arial Unicode MS"/>
              </a:rPr>
              <a:t>(parameters) { </a:t>
            </a:r>
          </a:p>
          <a:p>
            <a:pPr marL="0" indent="0">
              <a:buNone/>
            </a:pPr>
            <a:r>
              <a:rPr lang="en-US" altLang="en-US" sz="2100" dirty="0">
                <a:latin typeface="Arial Unicode MS"/>
              </a:rPr>
              <a:t>		// code </a:t>
            </a:r>
          </a:p>
          <a:p>
            <a:pPr marL="0" indent="0">
              <a:buNone/>
            </a:pPr>
            <a:r>
              <a:rPr lang="en-US" altLang="en-US" sz="2100" dirty="0">
                <a:latin typeface="Arial Unicode MS"/>
              </a:rPr>
              <a:t>	}</a:t>
            </a:r>
            <a:r>
              <a:rPr lang="en-US" altLang="en-US" sz="1500" dirty="0"/>
              <a:t> </a:t>
            </a:r>
            <a:endParaRPr lang="en-US" altLang="en-US" sz="4050" dirty="0">
              <a:latin typeface="Arial" panose="020B0604020202020204" pitchFamily="34" charset="0"/>
            </a:endParaRPr>
          </a:p>
          <a:p>
            <a:r>
              <a:rPr lang="en-US" dirty="0"/>
              <a:t> Inline functions are commonly used when the function definitions are small, and the functions are called several times in a program.</a:t>
            </a:r>
            <a:endParaRPr lang="en-IN" dirty="0"/>
          </a:p>
        </p:txBody>
      </p:sp>
    </p:spTree>
    <p:extLst>
      <p:ext uri="{BB962C8B-B14F-4D97-AF65-F5344CB8AC3E}">
        <p14:creationId xmlns:p14="http://schemas.microsoft.com/office/powerpoint/2010/main" val="11896847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D4D6B1-EB10-428C-882E-2B6D311DBD88}"/>
              </a:ext>
            </a:extLst>
          </p:cNvPr>
          <p:cNvSpPr>
            <a:spLocks noGrp="1"/>
          </p:cNvSpPr>
          <p:nvPr>
            <p:ph idx="1"/>
          </p:nvPr>
        </p:nvSpPr>
        <p:spPr>
          <a:xfrm>
            <a:off x="628650" y="931339"/>
            <a:ext cx="2841914" cy="3263504"/>
          </a:xfrm>
        </p:spPr>
        <p:txBody>
          <a:bodyPr>
            <a:noAutofit/>
          </a:bodyPr>
          <a:lstStyle/>
          <a:p>
            <a:pPr marL="0" indent="0">
              <a:spcBef>
                <a:spcPts val="0"/>
              </a:spcBef>
              <a:buNone/>
            </a:pPr>
            <a:r>
              <a:rPr lang="en-IN" sz="1500" dirty="0"/>
              <a:t>#include &lt;iostream&gt;</a:t>
            </a:r>
          </a:p>
          <a:p>
            <a:pPr marL="0" indent="0">
              <a:spcBef>
                <a:spcPts val="0"/>
              </a:spcBef>
              <a:buNone/>
            </a:pPr>
            <a:r>
              <a:rPr lang="en-IN" sz="1500" dirty="0"/>
              <a:t>using namespace std;</a:t>
            </a:r>
          </a:p>
          <a:p>
            <a:pPr marL="0" indent="0">
              <a:spcBef>
                <a:spcPts val="0"/>
              </a:spcBef>
              <a:buNone/>
            </a:pPr>
            <a:endParaRPr lang="en-IN" sz="1500" dirty="0"/>
          </a:p>
          <a:p>
            <a:pPr marL="0" indent="0">
              <a:spcBef>
                <a:spcPts val="0"/>
              </a:spcBef>
              <a:buNone/>
            </a:pPr>
            <a:r>
              <a:rPr lang="en-IN" sz="1500" dirty="0"/>
              <a:t>inline void </a:t>
            </a:r>
            <a:r>
              <a:rPr lang="en-IN" sz="1500" dirty="0" err="1"/>
              <a:t>displayNum</a:t>
            </a:r>
            <a:r>
              <a:rPr lang="en-IN" sz="1500" dirty="0"/>
              <a:t>(int </a:t>
            </a:r>
            <a:r>
              <a:rPr lang="en-IN" sz="1500" dirty="0" err="1"/>
              <a:t>num</a:t>
            </a:r>
            <a:r>
              <a:rPr lang="en-IN" sz="1500" dirty="0"/>
              <a:t>) {</a:t>
            </a:r>
          </a:p>
          <a:p>
            <a:pPr marL="0" indent="0">
              <a:spcBef>
                <a:spcPts val="0"/>
              </a:spcBef>
              <a:buNone/>
            </a:pPr>
            <a:r>
              <a:rPr lang="en-IN" sz="1500" dirty="0"/>
              <a:t>    </a:t>
            </a:r>
            <a:r>
              <a:rPr lang="en-IN" sz="1500" dirty="0" err="1"/>
              <a:t>cout</a:t>
            </a:r>
            <a:r>
              <a:rPr lang="en-IN" sz="1500" dirty="0"/>
              <a:t> &lt;&lt; </a:t>
            </a:r>
            <a:r>
              <a:rPr lang="en-IN" sz="1500" dirty="0" err="1"/>
              <a:t>num</a:t>
            </a:r>
            <a:r>
              <a:rPr lang="en-IN" sz="1500" dirty="0"/>
              <a:t> &lt;&lt; </a:t>
            </a:r>
            <a:r>
              <a:rPr lang="en-IN" sz="1500" dirty="0" err="1"/>
              <a:t>endl</a:t>
            </a:r>
            <a:r>
              <a:rPr lang="en-IN" sz="1500" dirty="0"/>
              <a:t>;</a:t>
            </a:r>
          </a:p>
          <a:p>
            <a:pPr marL="0" indent="0">
              <a:spcBef>
                <a:spcPts val="0"/>
              </a:spcBef>
              <a:buNone/>
            </a:pPr>
            <a:r>
              <a:rPr lang="en-IN" sz="1500" dirty="0"/>
              <a:t>}</a:t>
            </a:r>
          </a:p>
          <a:p>
            <a:pPr marL="0" indent="0">
              <a:spcBef>
                <a:spcPts val="0"/>
              </a:spcBef>
              <a:buNone/>
            </a:pPr>
            <a:r>
              <a:rPr lang="en-IN" sz="1500" dirty="0"/>
              <a:t>int main() {</a:t>
            </a:r>
          </a:p>
          <a:p>
            <a:pPr marL="0" indent="0">
              <a:spcBef>
                <a:spcPts val="0"/>
              </a:spcBef>
              <a:buNone/>
            </a:pPr>
            <a:r>
              <a:rPr lang="en-IN" sz="1500" dirty="0"/>
              <a:t>    </a:t>
            </a:r>
          </a:p>
          <a:p>
            <a:pPr marL="0" indent="0">
              <a:spcBef>
                <a:spcPts val="0"/>
              </a:spcBef>
              <a:buNone/>
            </a:pPr>
            <a:r>
              <a:rPr lang="en-IN" sz="1500" dirty="0"/>
              <a:t>    	</a:t>
            </a:r>
            <a:r>
              <a:rPr lang="en-IN" sz="1500" dirty="0" err="1"/>
              <a:t>displayNum</a:t>
            </a:r>
            <a:r>
              <a:rPr lang="en-IN" sz="1500" dirty="0"/>
              <a:t>(5);</a:t>
            </a:r>
          </a:p>
          <a:p>
            <a:pPr marL="0" indent="0">
              <a:spcBef>
                <a:spcPts val="0"/>
              </a:spcBef>
              <a:buNone/>
            </a:pPr>
            <a:endParaRPr lang="en-IN" sz="1500" dirty="0"/>
          </a:p>
          <a:p>
            <a:pPr marL="0" indent="0">
              <a:spcBef>
                <a:spcPts val="0"/>
              </a:spcBef>
              <a:buNone/>
            </a:pPr>
            <a:r>
              <a:rPr lang="en-IN" sz="1500" dirty="0"/>
              <a:t>   	 </a:t>
            </a:r>
            <a:r>
              <a:rPr lang="en-IN" sz="1500" dirty="0" err="1"/>
              <a:t>displayNum</a:t>
            </a:r>
            <a:r>
              <a:rPr lang="en-IN" sz="1500" dirty="0"/>
              <a:t>(8);</a:t>
            </a:r>
          </a:p>
          <a:p>
            <a:pPr marL="0" indent="0">
              <a:spcBef>
                <a:spcPts val="0"/>
              </a:spcBef>
              <a:buNone/>
            </a:pPr>
            <a:endParaRPr lang="en-IN" sz="1500" dirty="0"/>
          </a:p>
          <a:p>
            <a:pPr marL="0" indent="0">
              <a:spcBef>
                <a:spcPts val="0"/>
              </a:spcBef>
              <a:buNone/>
            </a:pPr>
            <a:r>
              <a:rPr lang="en-IN" sz="1500" dirty="0"/>
              <a:t>    	</a:t>
            </a:r>
            <a:r>
              <a:rPr lang="en-IN" sz="1500" dirty="0" err="1"/>
              <a:t>displayNum</a:t>
            </a:r>
            <a:r>
              <a:rPr lang="en-IN" sz="1500" dirty="0"/>
              <a:t>(666);</a:t>
            </a:r>
          </a:p>
          <a:p>
            <a:pPr marL="0" indent="0">
              <a:spcBef>
                <a:spcPts val="0"/>
              </a:spcBef>
              <a:buNone/>
            </a:pPr>
            <a:endParaRPr lang="en-IN" sz="1500" dirty="0"/>
          </a:p>
          <a:p>
            <a:pPr marL="0" indent="0">
              <a:spcBef>
                <a:spcPts val="0"/>
              </a:spcBef>
              <a:buNone/>
            </a:pPr>
            <a:r>
              <a:rPr lang="en-IN" sz="1500" dirty="0"/>
              <a:t>    return 0;</a:t>
            </a:r>
          </a:p>
          <a:p>
            <a:pPr marL="0" indent="0">
              <a:spcBef>
                <a:spcPts val="0"/>
              </a:spcBef>
              <a:buNone/>
            </a:pPr>
            <a:r>
              <a:rPr lang="en-IN" sz="1500" dirty="0"/>
              <a:t>}</a:t>
            </a:r>
          </a:p>
        </p:txBody>
      </p:sp>
      <p:sp>
        <p:nvSpPr>
          <p:cNvPr id="6" name="TextBox 5">
            <a:extLst>
              <a:ext uri="{FF2B5EF4-FFF2-40B4-BE49-F238E27FC236}">
                <a16:creationId xmlns:a16="http://schemas.microsoft.com/office/drawing/2014/main" id="{C346F5EB-886E-4CCC-96EA-73887490D31C}"/>
              </a:ext>
            </a:extLst>
          </p:cNvPr>
          <p:cNvSpPr txBox="1"/>
          <p:nvPr/>
        </p:nvSpPr>
        <p:spPr>
          <a:xfrm>
            <a:off x="436418" y="4881993"/>
            <a:ext cx="8354291" cy="507831"/>
          </a:xfrm>
          <a:prstGeom prst="rect">
            <a:avLst/>
          </a:prstGeom>
          <a:noFill/>
        </p:spPr>
        <p:txBody>
          <a:bodyPr wrap="square" rtlCol="0">
            <a:spAutoFit/>
          </a:bodyPr>
          <a:lstStyle/>
          <a:p>
            <a:r>
              <a:rPr lang="en-US" sz="1350" dirty="0"/>
              <a:t>Note: Each time when </a:t>
            </a:r>
            <a:r>
              <a:rPr lang="en-IN" sz="1350" dirty="0" err="1"/>
              <a:t>displayNum</a:t>
            </a:r>
            <a:r>
              <a:rPr lang="en-IN" sz="1350" dirty="0"/>
              <a:t>()</a:t>
            </a:r>
            <a:r>
              <a:rPr lang="en-US" sz="1350" dirty="0"/>
              <a:t>  is called, the compiler copies the code of the function to that call location.</a:t>
            </a:r>
            <a:endParaRPr lang="en-IN" sz="1350" dirty="0"/>
          </a:p>
        </p:txBody>
      </p:sp>
      <p:sp>
        <p:nvSpPr>
          <p:cNvPr id="8" name="TextBox 7">
            <a:extLst>
              <a:ext uri="{FF2B5EF4-FFF2-40B4-BE49-F238E27FC236}">
                <a16:creationId xmlns:a16="http://schemas.microsoft.com/office/drawing/2014/main" id="{684F1D3D-2ABF-43E9-A880-614E50D54203}"/>
              </a:ext>
            </a:extLst>
          </p:cNvPr>
          <p:cNvSpPr txBox="1"/>
          <p:nvPr/>
        </p:nvSpPr>
        <p:spPr>
          <a:xfrm>
            <a:off x="5320145" y="1013746"/>
            <a:ext cx="3082637" cy="3831818"/>
          </a:xfrm>
          <a:prstGeom prst="rect">
            <a:avLst/>
          </a:prstGeom>
          <a:noFill/>
        </p:spPr>
        <p:txBody>
          <a:bodyPr wrap="square">
            <a:spAutoFit/>
          </a:bodyPr>
          <a:lstStyle/>
          <a:p>
            <a:r>
              <a:rPr lang="en-IN" sz="1350" dirty="0"/>
              <a:t>#include &lt;iostream&gt;</a:t>
            </a:r>
          </a:p>
          <a:p>
            <a:r>
              <a:rPr lang="en-IN" sz="1350" dirty="0"/>
              <a:t>using namespace std;</a:t>
            </a:r>
          </a:p>
          <a:p>
            <a:endParaRPr lang="en-IN" sz="1350" dirty="0"/>
          </a:p>
          <a:p>
            <a:r>
              <a:rPr lang="en-IN" sz="1350" dirty="0"/>
              <a:t>inline void </a:t>
            </a:r>
            <a:r>
              <a:rPr lang="en-IN" sz="1350" dirty="0" err="1"/>
              <a:t>displayNum</a:t>
            </a:r>
            <a:r>
              <a:rPr lang="en-IN" sz="1350" dirty="0"/>
              <a:t>(int </a:t>
            </a:r>
            <a:r>
              <a:rPr lang="en-IN" sz="1350" dirty="0" err="1"/>
              <a:t>num</a:t>
            </a:r>
            <a:r>
              <a:rPr lang="en-IN" sz="1350" dirty="0"/>
              <a:t>) {</a:t>
            </a:r>
          </a:p>
          <a:p>
            <a:r>
              <a:rPr lang="en-IN" sz="1350" dirty="0"/>
              <a:t>    </a:t>
            </a:r>
            <a:r>
              <a:rPr lang="en-IN" sz="1350" dirty="0" err="1"/>
              <a:t>cout</a:t>
            </a:r>
            <a:r>
              <a:rPr lang="en-IN" sz="1350" dirty="0"/>
              <a:t> &lt;&lt; </a:t>
            </a:r>
            <a:r>
              <a:rPr lang="en-IN" sz="1350" dirty="0" err="1"/>
              <a:t>num</a:t>
            </a:r>
            <a:r>
              <a:rPr lang="en-IN" sz="1350" dirty="0"/>
              <a:t> &lt;&lt; </a:t>
            </a:r>
            <a:r>
              <a:rPr lang="en-IN" sz="1350" dirty="0" err="1"/>
              <a:t>endl</a:t>
            </a:r>
            <a:r>
              <a:rPr lang="en-IN" sz="1350" dirty="0"/>
              <a:t>;</a:t>
            </a:r>
          </a:p>
          <a:p>
            <a:r>
              <a:rPr lang="en-IN" sz="1350" dirty="0"/>
              <a:t>}</a:t>
            </a:r>
          </a:p>
          <a:p>
            <a:r>
              <a:rPr lang="en-IN" sz="1350" dirty="0"/>
              <a:t>int main() {</a:t>
            </a:r>
          </a:p>
          <a:p>
            <a:r>
              <a:rPr lang="en-IN" sz="1350" dirty="0"/>
              <a:t>    </a:t>
            </a:r>
          </a:p>
          <a:p>
            <a:r>
              <a:rPr lang="en-IN" sz="1350" dirty="0"/>
              <a:t> 	</a:t>
            </a:r>
            <a:r>
              <a:rPr lang="en-IN" sz="1350" dirty="0" err="1"/>
              <a:t>cout</a:t>
            </a:r>
            <a:r>
              <a:rPr lang="en-IN" sz="1350" dirty="0"/>
              <a:t> &lt;&lt; 5 &lt;&lt; </a:t>
            </a:r>
            <a:r>
              <a:rPr lang="en-IN" sz="1350" dirty="0" err="1"/>
              <a:t>endl</a:t>
            </a:r>
            <a:r>
              <a:rPr lang="en-IN" sz="1350" dirty="0"/>
              <a:t>;</a:t>
            </a:r>
          </a:p>
          <a:p>
            <a:endParaRPr lang="en-IN" sz="1350" dirty="0"/>
          </a:p>
          <a:p>
            <a:r>
              <a:rPr lang="en-IN" sz="1350" dirty="0"/>
              <a:t>    </a:t>
            </a:r>
          </a:p>
          <a:p>
            <a:r>
              <a:rPr lang="en-IN" sz="1350" dirty="0"/>
              <a:t>    	</a:t>
            </a:r>
            <a:r>
              <a:rPr lang="en-IN" sz="1350" dirty="0" err="1"/>
              <a:t>cout</a:t>
            </a:r>
            <a:r>
              <a:rPr lang="en-IN" sz="1350" dirty="0"/>
              <a:t> &lt;&lt; 8 &lt;&lt; </a:t>
            </a:r>
            <a:r>
              <a:rPr lang="en-IN" sz="1350" dirty="0" err="1"/>
              <a:t>endl</a:t>
            </a:r>
            <a:r>
              <a:rPr lang="en-IN" sz="1350" dirty="0"/>
              <a:t>;</a:t>
            </a:r>
          </a:p>
          <a:p>
            <a:endParaRPr lang="en-IN" sz="1350" dirty="0"/>
          </a:p>
          <a:p>
            <a:r>
              <a:rPr lang="en-IN" sz="1350" dirty="0"/>
              <a:t>    	</a:t>
            </a:r>
            <a:r>
              <a:rPr lang="en-IN" sz="1350" dirty="0" err="1"/>
              <a:t>cout</a:t>
            </a:r>
            <a:r>
              <a:rPr lang="en-IN" sz="1350" dirty="0"/>
              <a:t> &lt;&lt; 666 &lt;&lt; </a:t>
            </a:r>
            <a:r>
              <a:rPr lang="en-IN" sz="1350" dirty="0" err="1"/>
              <a:t>endl</a:t>
            </a:r>
            <a:r>
              <a:rPr lang="en-IN" sz="1350" dirty="0"/>
              <a:t>;</a:t>
            </a:r>
          </a:p>
          <a:p>
            <a:endParaRPr lang="en-IN" sz="1350" dirty="0"/>
          </a:p>
          <a:p>
            <a:endParaRPr lang="en-IN" sz="1350" dirty="0"/>
          </a:p>
          <a:p>
            <a:r>
              <a:rPr lang="en-IN" sz="1350" dirty="0"/>
              <a:t>    return 0;</a:t>
            </a:r>
          </a:p>
          <a:p>
            <a:r>
              <a:rPr lang="en-IN" sz="1350" dirty="0"/>
              <a:t>}</a:t>
            </a:r>
          </a:p>
        </p:txBody>
      </p:sp>
      <p:cxnSp>
        <p:nvCxnSpPr>
          <p:cNvPr id="10" name="Straight Arrow Connector 9">
            <a:extLst>
              <a:ext uri="{FF2B5EF4-FFF2-40B4-BE49-F238E27FC236}">
                <a16:creationId xmlns:a16="http://schemas.microsoft.com/office/drawing/2014/main" id="{3C2A015D-CBC7-433A-BC74-DB03380156A8}"/>
              </a:ext>
            </a:extLst>
          </p:cNvPr>
          <p:cNvCxnSpPr/>
          <p:nvPr/>
        </p:nvCxnSpPr>
        <p:spPr>
          <a:xfrm>
            <a:off x="3768437" y="2921577"/>
            <a:ext cx="1295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55343E-12BB-4D2F-A319-E31EEEF84B46}"/>
              </a:ext>
            </a:extLst>
          </p:cNvPr>
          <p:cNvSpPr txBox="1"/>
          <p:nvPr/>
        </p:nvSpPr>
        <p:spPr>
          <a:xfrm>
            <a:off x="3823856" y="2641114"/>
            <a:ext cx="1662545" cy="300082"/>
          </a:xfrm>
          <a:prstGeom prst="rect">
            <a:avLst/>
          </a:prstGeom>
          <a:noFill/>
        </p:spPr>
        <p:txBody>
          <a:bodyPr wrap="square">
            <a:spAutoFit/>
          </a:bodyPr>
          <a:lstStyle/>
          <a:p>
            <a:r>
              <a:rPr lang="en-US" sz="1350" dirty="0"/>
              <a:t>Compilation</a:t>
            </a:r>
            <a:endParaRPr lang="en-IN" sz="1350" dirty="0"/>
          </a:p>
        </p:txBody>
      </p:sp>
    </p:spTree>
    <p:extLst>
      <p:ext uri="{BB962C8B-B14F-4D97-AF65-F5344CB8AC3E}">
        <p14:creationId xmlns:p14="http://schemas.microsoft.com/office/powerpoint/2010/main" val="8064696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1595329-0BB7-45B0-9EED-383F66CF1737}"/>
              </a:ext>
            </a:extLst>
          </p:cNvPr>
          <p:cNvPicPr>
            <a:picLocks noChangeAspect="1"/>
          </p:cNvPicPr>
          <p:nvPr/>
        </p:nvPicPr>
        <p:blipFill rotWithShape="1">
          <a:blip r:embed="rId2"/>
          <a:srcRect l="32651" t="20471" r="10531" b="6936"/>
          <a:stretch/>
        </p:blipFill>
        <p:spPr>
          <a:xfrm>
            <a:off x="76200" y="987094"/>
            <a:ext cx="6795654" cy="4883812"/>
          </a:xfrm>
          <a:prstGeom prst="rect">
            <a:avLst/>
          </a:prstGeom>
        </p:spPr>
      </p:pic>
      <p:pic>
        <p:nvPicPr>
          <p:cNvPr id="9" name="Picture 8">
            <a:extLst>
              <a:ext uri="{FF2B5EF4-FFF2-40B4-BE49-F238E27FC236}">
                <a16:creationId xmlns:a16="http://schemas.microsoft.com/office/drawing/2014/main" id="{559D037E-28A3-424A-898A-DC90057FDFE7}"/>
              </a:ext>
            </a:extLst>
          </p:cNvPr>
          <p:cNvPicPr>
            <a:picLocks noChangeAspect="1"/>
          </p:cNvPicPr>
          <p:nvPr/>
        </p:nvPicPr>
        <p:blipFill rotWithShape="1">
          <a:blip r:embed="rId3"/>
          <a:srcRect l="32348" t="39596" r="44318" b="50000"/>
          <a:stretch/>
        </p:blipFill>
        <p:spPr>
          <a:xfrm>
            <a:off x="6754096" y="5301024"/>
            <a:ext cx="2272145" cy="569882"/>
          </a:xfrm>
          <a:prstGeom prst="rect">
            <a:avLst/>
          </a:prstGeom>
        </p:spPr>
      </p:pic>
      <p:sp>
        <p:nvSpPr>
          <p:cNvPr id="11" name="TextBox 10">
            <a:extLst>
              <a:ext uri="{FF2B5EF4-FFF2-40B4-BE49-F238E27FC236}">
                <a16:creationId xmlns:a16="http://schemas.microsoft.com/office/drawing/2014/main" id="{48EBB04F-FEC6-4A85-945C-E03A81A810FB}"/>
              </a:ext>
            </a:extLst>
          </p:cNvPr>
          <p:cNvSpPr txBox="1"/>
          <p:nvPr/>
        </p:nvSpPr>
        <p:spPr>
          <a:xfrm>
            <a:off x="6996547" y="1282258"/>
            <a:ext cx="1905000" cy="2585323"/>
          </a:xfrm>
          <a:prstGeom prst="rect">
            <a:avLst/>
          </a:prstGeom>
          <a:noFill/>
        </p:spPr>
        <p:txBody>
          <a:bodyPr wrap="square">
            <a:spAutoFit/>
          </a:bodyPr>
          <a:lstStyle/>
          <a:p>
            <a:r>
              <a:rPr lang="en-US" sz="1350" dirty="0"/>
              <a:t>This style is considered as a bad programming style. The best programming style is to just write the prototype of function inside the class and specify it as an inline in the function definition.</a:t>
            </a:r>
            <a:br>
              <a:rPr lang="en-US" sz="1350" dirty="0"/>
            </a:br>
            <a:endParaRPr lang="en-IN" sz="1350" dirty="0"/>
          </a:p>
        </p:txBody>
      </p:sp>
    </p:spTree>
    <p:extLst>
      <p:ext uri="{BB962C8B-B14F-4D97-AF65-F5344CB8AC3E}">
        <p14:creationId xmlns:p14="http://schemas.microsoft.com/office/powerpoint/2010/main" val="3138803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US" sz="2800" dirty="0">
                <a:latin typeface="Times New Roman" panose="02020603050405020304" pitchFamily="18" charset="0"/>
                <a:cs typeface="Times New Roman" panose="02020603050405020304" pitchFamily="18" charset="0"/>
              </a:rPr>
              <a:t>The </a:t>
            </a:r>
            <a:r>
              <a:rPr lang="en-US" sz="2800" b="1" dirty="0">
                <a:latin typeface="Times New Roman" panose="02020603050405020304" pitchFamily="18" charset="0"/>
                <a:cs typeface="Times New Roman" panose="02020603050405020304" pitchFamily="18" charset="0"/>
              </a:rPr>
              <a:t>frame pointer register contains </a:t>
            </a:r>
            <a:r>
              <a:rPr lang="en-US" sz="2800" dirty="0">
                <a:latin typeface="Times New Roman" panose="02020603050405020304" pitchFamily="18" charset="0"/>
                <a:cs typeface="Times New Roman" panose="02020603050405020304" pitchFamily="18" charset="0"/>
              </a:rPr>
              <a:t>an address within the frame. Objects in the frame are accessed via displacement addressing with respect to the frame pointer.</a:t>
            </a:r>
          </a:p>
          <a:p>
            <a:pPr marL="109855" indent="0" algn="just">
              <a:buNone/>
            </a:pPr>
            <a:endParaRPr lang="en-IN" sz="2800" b="1"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2" name="Title 1"/>
          <p:cNvSpPr>
            <a:spLocks noGrp="1"/>
          </p:cNvSpPr>
          <p:nvPr>
            <p:ph type="title"/>
          </p:nvPr>
        </p:nvSpPr>
        <p:spPr>
          <a:xfrm>
            <a:off x="-36768" y="-110121"/>
            <a:ext cx="8763000" cy="823215"/>
          </a:xfrm>
        </p:spPr>
        <p:txBody>
          <a:bodyPr>
            <a:noAutofit/>
          </a:bodyPr>
          <a:lstStyle/>
          <a:p>
            <a:pPr marL="109855" algn="just" hangingPunct="0"/>
            <a:r>
              <a:rPr lang="en-IN" sz="3200" u="sng" dirty="0"/>
              <a:t>Subprogram and Control Abstraction </a:t>
            </a: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99521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739B1C-05B8-48A3-BDF2-49BAF3F8D56C}"/>
              </a:ext>
            </a:extLst>
          </p:cNvPr>
          <p:cNvSpPr txBox="1"/>
          <p:nvPr/>
        </p:nvSpPr>
        <p:spPr>
          <a:xfrm>
            <a:off x="554182" y="1015057"/>
            <a:ext cx="4572000" cy="4455066"/>
          </a:xfrm>
          <a:prstGeom prst="rect">
            <a:avLst/>
          </a:prstGeom>
          <a:noFill/>
        </p:spPr>
        <p:txBody>
          <a:bodyPr wrap="square">
            <a:spAutoFit/>
          </a:bodyPr>
          <a:lstStyle/>
          <a:p>
            <a:r>
              <a:rPr lang="en-IN" sz="1350" dirty="0"/>
              <a:t>#include &lt;iostream&gt;</a:t>
            </a:r>
          </a:p>
          <a:p>
            <a:r>
              <a:rPr lang="en-IN" sz="1350" dirty="0"/>
              <a:t>using namespace std;</a:t>
            </a:r>
          </a:p>
          <a:p>
            <a:r>
              <a:rPr lang="en-IN" sz="1350" dirty="0"/>
              <a:t>class operation</a:t>
            </a:r>
          </a:p>
          <a:p>
            <a:r>
              <a:rPr lang="en-IN" sz="1350" dirty="0"/>
              <a:t>{</a:t>
            </a:r>
          </a:p>
          <a:p>
            <a:r>
              <a:rPr lang="en-IN" sz="1350" dirty="0"/>
              <a:t>	int </a:t>
            </a:r>
            <a:r>
              <a:rPr lang="en-IN" sz="1350" dirty="0" err="1"/>
              <a:t>a,b,add,sub,mul</a:t>
            </a:r>
            <a:r>
              <a:rPr lang="en-IN" sz="1350" dirty="0"/>
              <a:t>;</a:t>
            </a:r>
          </a:p>
          <a:p>
            <a:r>
              <a:rPr lang="en-IN" sz="1350" dirty="0"/>
              <a:t>	float div;</a:t>
            </a:r>
          </a:p>
          <a:p>
            <a:r>
              <a:rPr lang="en-IN" sz="1350" dirty="0"/>
              <a:t>public:</a:t>
            </a:r>
          </a:p>
          <a:p>
            <a:r>
              <a:rPr lang="en-IN" sz="1350" dirty="0"/>
              <a:t>	void get();</a:t>
            </a:r>
          </a:p>
          <a:p>
            <a:r>
              <a:rPr lang="en-IN" sz="1350" dirty="0"/>
              <a:t>	void sum();</a:t>
            </a:r>
          </a:p>
          <a:p>
            <a:r>
              <a:rPr lang="en-IN" sz="1350" dirty="0"/>
              <a:t>	void difference();</a:t>
            </a:r>
          </a:p>
          <a:p>
            <a:r>
              <a:rPr lang="en-IN" sz="1350" dirty="0"/>
              <a:t>};</a:t>
            </a:r>
          </a:p>
          <a:p>
            <a:r>
              <a:rPr lang="en-IN" sz="1350" dirty="0"/>
              <a:t>inline void operation :: get()</a:t>
            </a:r>
          </a:p>
          <a:p>
            <a:r>
              <a:rPr lang="en-IN" sz="1350" dirty="0"/>
              <a:t>{</a:t>
            </a:r>
          </a:p>
          <a:p>
            <a:r>
              <a:rPr lang="en-IN" sz="1350" dirty="0"/>
              <a:t>	</a:t>
            </a:r>
            <a:r>
              <a:rPr lang="en-IN" sz="1350" dirty="0" err="1"/>
              <a:t>cout</a:t>
            </a:r>
            <a:r>
              <a:rPr lang="en-IN" sz="1350" dirty="0"/>
              <a:t> &lt;&lt; "Enter first value:";</a:t>
            </a:r>
          </a:p>
          <a:p>
            <a:r>
              <a:rPr lang="en-IN" sz="1350" dirty="0"/>
              <a:t>	</a:t>
            </a:r>
            <a:r>
              <a:rPr lang="en-IN" sz="1350" dirty="0" err="1"/>
              <a:t>cin</a:t>
            </a:r>
            <a:r>
              <a:rPr lang="en-IN" sz="1350" dirty="0"/>
              <a:t> &gt;&gt; a;</a:t>
            </a:r>
          </a:p>
          <a:p>
            <a:r>
              <a:rPr lang="en-IN" sz="1350" dirty="0"/>
              <a:t>	</a:t>
            </a:r>
            <a:r>
              <a:rPr lang="en-IN" sz="1350" dirty="0" err="1"/>
              <a:t>cout</a:t>
            </a:r>
            <a:r>
              <a:rPr lang="en-IN" sz="1350" dirty="0"/>
              <a:t> &lt;&lt; "Enter second value:";</a:t>
            </a:r>
          </a:p>
          <a:p>
            <a:r>
              <a:rPr lang="en-IN" sz="1350" dirty="0"/>
              <a:t>	</a:t>
            </a:r>
            <a:r>
              <a:rPr lang="en-IN" sz="1350" dirty="0" err="1"/>
              <a:t>cin</a:t>
            </a:r>
            <a:r>
              <a:rPr lang="en-IN" sz="1350" dirty="0"/>
              <a:t> &gt;&gt; b;</a:t>
            </a:r>
          </a:p>
          <a:p>
            <a:r>
              <a:rPr lang="en-IN" sz="1350" dirty="0"/>
              <a:t>}</a:t>
            </a:r>
          </a:p>
          <a:p>
            <a:endParaRPr lang="en-IN" sz="1350" dirty="0"/>
          </a:p>
          <a:p>
            <a:endParaRPr lang="en-IN" sz="1350" dirty="0"/>
          </a:p>
          <a:p>
            <a:endParaRPr lang="en-IN" sz="1350" dirty="0"/>
          </a:p>
        </p:txBody>
      </p:sp>
      <p:sp>
        <p:nvSpPr>
          <p:cNvPr id="7" name="TextBox 6">
            <a:extLst>
              <a:ext uri="{FF2B5EF4-FFF2-40B4-BE49-F238E27FC236}">
                <a16:creationId xmlns:a16="http://schemas.microsoft.com/office/drawing/2014/main" id="{CBB93EB0-142B-40A1-AA6F-83B875CAA19A}"/>
              </a:ext>
            </a:extLst>
          </p:cNvPr>
          <p:cNvSpPr txBox="1"/>
          <p:nvPr/>
        </p:nvSpPr>
        <p:spPr>
          <a:xfrm>
            <a:off x="4405746" y="1131441"/>
            <a:ext cx="4572000" cy="5286062"/>
          </a:xfrm>
          <a:prstGeom prst="rect">
            <a:avLst/>
          </a:prstGeom>
          <a:noFill/>
        </p:spPr>
        <p:txBody>
          <a:bodyPr wrap="square">
            <a:spAutoFit/>
          </a:bodyPr>
          <a:lstStyle/>
          <a:p>
            <a:r>
              <a:rPr lang="en-IN" sz="1350" dirty="0"/>
              <a:t>inline void operation :: sum()</a:t>
            </a:r>
          </a:p>
          <a:p>
            <a:r>
              <a:rPr lang="en-IN" sz="1350" dirty="0"/>
              <a:t>{</a:t>
            </a:r>
          </a:p>
          <a:p>
            <a:r>
              <a:rPr lang="en-IN" sz="1350" dirty="0"/>
              <a:t>	add = </a:t>
            </a:r>
            <a:r>
              <a:rPr lang="en-IN" sz="1350" dirty="0" err="1"/>
              <a:t>a+b</a:t>
            </a:r>
            <a:r>
              <a:rPr lang="en-IN" sz="1350" dirty="0"/>
              <a:t>;</a:t>
            </a:r>
          </a:p>
          <a:p>
            <a:r>
              <a:rPr lang="en-IN" sz="1350" dirty="0"/>
              <a:t>	</a:t>
            </a:r>
            <a:r>
              <a:rPr lang="en-IN" sz="1350" dirty="0" err="1"/>
              <a:t>cout</a:t>
            </a:r>
            <a:r>
              <a:rPr lang="en-IN" sz="1350" dirty="0"/>
              <a:t> &lt;&lt; "Addition of two numbers: " &lt;&lt; </a:t>
            </a:r>
            <a:r>
              <a:rPr lang="en-IN" sz="1350" dirty="0" err="1"/>
              <a:t>a+b</a:t>
            </a:r>
            <a:r>
              <a:rPr lang="en-IN" sz="1350" dirty="0"/>
              <a:t> &lt;&lt; "\n";</a:t>
            </a:r>
          </a:p>
          <a:p>
            <a:r>
              <a:rPr lang="en-IN" sz="1350" dirty="0"/>
              <a:t>}</a:t>
            </a:r>
          </a:p>
          <a:p>
            <a:endParaRPr lang="en-IN" sz="1350" dirty="0"/>
          </a:p>
          <a:p>
            <a:r>
              <a:rPr lang="en-IN" sz="1350" dirty="0"/>
              <a:t>inline void operation :: difference()</a:t>
            </a:r>
          </a:p>
          <a:p>
            <a:r>
              <a:rPr lang="en-IN" sz="1350" dirty="0"/>
              <a:t>{</a:t>
            </a:r>
          </a:p>
          <a:p>
            <a:r>
              <a:rPr lang="en-IN" sz="1350" dirty="0"/>
              <a:t>	sub = a-b;</a:t>
            </a:r>
          </a:p>
          <a:p>
            <a:r>
              <a:rPr lang="en-IN" sz="1350" dirty="0"/>
              <a:t>	</a:t>
            </a:r>
            <a:r>
              <a:rPr lang="en-IN" sz="1350" dirty="0" err="1"/>
              <a:t>cout</a:t>
            </a:r>
            <a:r>
              <a:rPr lang="en-IN" sz="1350" dirty="0"/>
              <a:t> &lt;&lt; "Difference of two numbers: " &lt;&lt; a-b &lt;&lt; "\n";</a:t>
            </a:r>
          </a:p>
          <a:p>
            <a:r>
              <a:rPr lang="en-IN" sz="1350" dirty="0"/>
              <a:t>}</a:t>
            </a:r>
          </a:p>
          <a:p>
            <a:endParaRPr lang="en-IN" sz="1350" dirty="0"/>
          </a:p>
          <a:p>
            <a:endParaRPr lang="en-IN" sz="1350" dirty="0"/>
          </a:p>
          <a:p>
            <a:r>
              <a:rPr lang="en-IN" sz="1350" dirty="0"/>
              <a:t>int main()</a:t>
            </a:r>
          </a:p>
          <a:p>
            <a:r>
              <a:rPr lang="en-IN" sz="1350" dirty="0"/>
              <a:t>{</a:t>
            </a:r>
          </a:p>
          <a:p>
            <a:r>
              <a:rPr lang="en-IN" sz="1350" dirty="0"/>
              <a:t>	</a:t>
            </a:r>
            <a:r>
              <a:rPr lang="en-IN" sz="1350" dirty="0" err="1"/>
              <a:t>cout</a:t>
            </a:r>
            <a:r>
              <a:rPr lang="en-IN" sz="1350" dirty="0"/>
              <a:t> &lt;&lt; "Program using inline function\n";</a:t>
            </a:r>
          </a:p>
          <a:p>
            <a:r>
              <a:rPr lang="en-IN" sz="1350" dirty="0"/>
              <a:t>	operation s;</a:t>
            </a:r>
          </a:p>
          <a:p>
            <a:r>
              <a:rPr lang="en-IN" sz="1350" dirty="0"/>
              <a:t>	</a:t>
            </a:r>
            <a:r>
              <a:rPr lang="en-IN" sz="1350" dirty="0" err="1"/>
              <a:t>s.get</a:t>
            </a:r>
            <a:r>
              <a:rPr lang="en-IN" sz="1350" dirty="0"/>
              <a:t>();</a:t>
            </a:r>
          </a:p>
          <a:p>
            <a:r>
              <a:rPr lang="en-IN" sz="1350" dirty="0"/>
              <a:t>	</a:t>
            </a:r>
            <a:r>
              <a:rPr lang="en-IN" sz="1350" dirty="0" err="1"/>
              <a:t>s.sum</a:t>
            </a:r>
            <a:r>
              <a:rPr lang="en-IN" sz="1350" dirty="0"/>
              <a:t>();</a:t>
            </a:r>
          </a:p>
          <a:p>
            <a:r>
              <a:rPr lang="en-IN" sz="1350" dirty="0"/>
              <a:t>	</a:t>
            </a:r>
            <a:r>
              <a:rPr lang="en-IN" sz="1350" dirty="0" err="1"/>
              <a:t>s.difference</a:t>
            </a:r>
            <a:r>
              <a:rPr lang="en-IN" sz="1350" dirty="0"/>
              <a:t>();</a:t>
            </a:r>
          </a:p>
          <a:p>
            <a:r>
              <a:rPr lang="en-IN" sz="1350" dirty="0"/>
              <a:t>		return 0;</a:t>
            </a:r>
          </a:p>
          <a:p>
            <a:r>
              <a:rPr lang="en-IN" sz="1350" dirty="0"/>
              <a:t>}</a:t>
            </a:r>
          </a:p>
        </p:txBody>
      </p:sp>
      <p:sp>
        <p:nvSpPr>
          <p:cNvPr id="8" name="Rectangle 1">
            <a:extLst>
              <a:ext uri="{FF2B5EF4-FFF2-40B4-BE49-F238E27FC236}">
                <a16:creationId xmlns:a16="http://schemas.microsoft.com/office/drawing/2014/main" id="{43341074-A1FA-4562-BA19-68F667768914}"/>
              </a:ext>
            </a:extLst>
          </p:cNvPr>
          <p:cNvSpPr>
            <a:spLocks noChangeArrowheads="1"/>
          </p:cNvSpPr>
          <p:nvPr/>
        </p:nvSpPr>
        <p:spPr bwMode="auto">
          <a:xfrm>
            <a:off x="1343892" y="4853841"/>
            <a:ext cx="2777836" cy="1107996"/>
          </a:xfrm>
          <a:prstGeom prst="rect">
            <a:avLst/>
          </a:prstGeom>
          <a:solidFill>
            <a:schemeClr val="accent4">
              <a:lumMod val="20000"/>
              <a:lumOff val="80000"/>
            </a:schemeClr>
          </a:solidFill>
          <a:ln>
            <a:noFill/>
          </a:ln>
          <a:effec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350" dirty="0">
                <a:latin typeface="Arial Unicode MS"/>
              </a:rPr>
              <a:t>Output</a:t>
            </a:r>
          </a:p>
          <a:p>
            <a:pPr defTabSz="685800" eaLnBrk="0" fontAlgn="base" hangingPunct="0">
              <a:spcBef>
                <a:spcPct val="0"/>
              </a:spcBef>
              <a:spcAft>
                <a:spcPct val="0"/>
              </a:spcAft>
            </a:pPr>
            <a:r>
              <a:rPr lang="en-US" altLang="en-US" sz="1350" dirty="0">
                <a:latin typeface="Arial Unicode MS"/>
              </a:rPr>
              <a:t>Enter first value: 45 </a:t>
            </a:r>
          </a:p>
          <a:p>
            <a:pPr defTabSz="685800" eaLnBrk="0" fontAlgn="base" hangingPunct="0">
              <a:spcBef>
                <a:spcPct val="0"/>
              </a:spcBef>
              <a:spcAft>
                <a:spcPct val="0"/>
              </a:spcAft>
            </a:pPr>
            <a:r>
              <a:rPr lang="en-US" altLang="en-US" sz="1350" dirty="0">
                <a:latin typeface="Arial Unicode MS"/>
              </a:rPr>
              <a:t>Enter second value: 15 </a:t>
            </a:r>
          </a:p>
          <a:p>
            <a:pPr defTabSz="685800" eaLnBrk="0" fontAlgn="base" hangingPunct="0">
              <a:spcBef>
                <a:spcPct val="0"/>
              </a:spcBef>
              <a:spcAft>
                <a:spcPct val="0"/>
              </a:spcAft>
            </a:pPr>
            <a:r>
              <a:rPr lang="en-US" altLang="en-US" sz="1350" dirty="0">
                <a:latin typeface="Arial Unicode MS"/>
              </a:rPr>
              <a:t>Addition of two numbers: 60 </a:t>
            </a:r>
          </a:p>
          <a:p>
            <a:pPr defTabSz="685800" eaLnBrk="0" fontAlgn="base" hangingPunct="0">
              <a:spcBef>
                <a:spcPct val="0"/>
              </a:spcBef>
              <a:spcAft>
                <a:spcPct val="0"/>
              </a:spcAft>
            </a:pPr>
            <a:r>
              <a:rPr lang="en-US" altLang="en-US" sz="1350" dirty="0">
                <a:latin typeface="Arial Unicode MS"/>
              </a:rPr>
              <a:t>Difference of two numbers: 30</a:t>
            </a:r>
            <a:r>
              <a:rPr lang="en-US" altLang="en-US" sz="1350" dirty="0"/>
              <a:t> </a:t>
            </a:r>
            <a:endParaRPr lang="en-US" altLang="en-US" sz="1350" dirty="0">
              <a:latin typeface="Arial" panose="020B0604020202020204" pitchFamily="34" charset="0"/>
            </a:endParaRPr>
          </a:p>
        </p:txBody>
      </p:sp>
    </p:spTree>
    <p:extLst>
      <p:ext uri="{BB962C8B-B14F-4D97-AF65-F5344CB8AC3E}">
        <p14:creationId xmlns:p14="http://schemas.microsoft.com/office/powerpoint/2010/main" val="9710579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B649-F223-497D-8786-6F31349D0C38}"/>
              </a:ext>
            </a:extLst>
          </p:cNvPr>
          <p:cNvSpPr>
            <a:spLocks noGrp="1"/>
          </p:cNvSpPr>
          <p:nvPr>
            <p:ph type="title"/>
          </p:nvPr>
        </p:nvSpPr>
        <p:spPr/>
        <p:txBody>
          <a:bodyPr/>
          <a:lstStyle/>
          <a:p>
            <a:r>
              <a:rPr lang="en-US" dirty="0"/>
              <a:t>Remark</a:t>
            </a:r>
            <a:endParaRPr lang="en-IN" dirty="0"/>
          </a:p>
        </p:txBody>
      </p:sp>
      <p:sp>
        <p:nvSpPr>
          <p:cNvPr id="3" name="Content Placeholder 2">
            <a:extLst>
              <a:ext uri="{FF2B5EF4-FFF2-40B4-BE49-F238E27FC236}">
                <a16:creationId xmlns:a16="http://schemas.microsoft.com/office/drawing/2014/main" id="{D7A0537F-1A48-4084-9F92-FF216A3063CC}"/>
              </a:ext>
            </a:extLst>
          </p:cNvPr>
          <p:cNvSpPr>
            <a:spLocks noGrp="1"/>
          </p:cNvSpPr>
          <p:nvPr>
            <p:ph idx="1"/>
          </p:nvPr>
        </p:nvSpPr>
        <p:spPr>
          <a:xfrm>
            <a:off x="704850" y="1900887"/>
            <a:ext cx="7886700" cy="3964781"/>
          </a:xfrm>
        </p:spPr>
        <p:txBody>
          <a:bodyPr>
            <a:normAutofit fontScale="62500" lnSpcReduction="20000"/>
          </a:bodyPr>
          <a:lstStyle/>
          <a:p>
            <a:pPr marL="0" indent="0" algn="just">
              <a:buNone/>
            </a:pPr>
            <a:r>
              <a:rPr lang="en-US" dirty="0">
                <a:effectLst/>
              </a:rPr>
              <a:t>We should note that </a:t>
            </a:r>
            <a:r>
              <a:rPr lang="en-US" dirty="0" err="1">
                <a:effectLst/>
              </a:rPr>
              <a:t>inlining</a:t>
            </a:r>
            <a:r>
              <a:rPr lang="en-US" dirty="0">
                <a:effectLst/>
              </a:rPr>
              <a:t> is only a request to the compiler, not a command. The compiler can ignore and skip the request for </a:t>
            </a:r>
            <a:r>
              <a:rPr lang="en-US" dirty="0" err="1">
                <a:effectLst/>
              </a:rPr>
              <a:t>inlining</a:t>
            </a:r>
            <a:r>
              <a:rPr lang="en-US" dirty="0">
                <a:effectLst/>
              </a:rPr>
              <a:t>. The compiler may not perform </a:t>
            </a:r>
            <a:r>
              <a:rPr lang="en-US" dirty="0" err="1">
                <a:effectLst/>
              </a:rPr>
              <a:t>inlining</a:t>
            </a:r>
            <a:r>
              <a:rPr lang="en-US" dirty="0">
                <a:effectLst/>
              </a:rPr>
              <a:t> in the following circumstances:</a:t>
            </a:r>
          </a:p>
          <a:p>
            <a:pPr algn="just">
              <a:buFont typeface="Arial" panose="020B0604020202020204" pitchFamily="34" charset="0"/>
              <a:buChar char="•"/>
            </a:pPr>
            <a:r>
              <a:rPr lang="en-US" dirty="0">
                <a:effectLst/>
              </a:rPr>
              <a:t>If a function contains a loop. (for, while, do-while)</a:t>
            </a:r>
          </a:p>
          <a:p>
            <a:pPr algn="just">
              <a:buFont typeface="Arial" panose="020B0604020202020204" pitchFamily="34" charset="0"/>
              <a:buChar char="•"/>
            </a:pPr>
            <a:r>
              <a:rPr lang="en-US" dirty="0">
                <a:effectLst/>
              </a:rPr>
              <a:t>If a function is recursive.</a:t>
            </a:r>
          </a:p>
          <a:p>
            <a:pPr algn="just">
              <a:buFont typeface="Arial" panose="020B0604020202020204" pitchFamily="34" charset="0"/>
              <a:buChar char="•"/>
            </a:pPr>
            <a:r>
              <a:rPr lang="en-US" dirty="0">
                <a:effectLst/>
              </a:rPr>
              <a:t>If a function contains static variables.</a:t>
            </a:r>
          </a:p>
          <a:p>
            <a:pPr algn="just">
              <a:buFont typeface="Arial" panose="020B0604020202020204" pitchFamily="34" charset="0"/>
              <a:buChar char="•"/>
            </a:pPr>
            <a:r>
              <a:rPr lang="en-US" dirty="0">
                <a:effectLst/>
              </a:rPr>
              <a:t>If a function contains a switch command or </a:t>
            </a:r>
            <a:r>
              <a:rPr lang="en-US" dirty="0" err="1">
                <a:effectLst/>
              </a:rPr>
              <a:t>goto</a:t>
            </a:r>
            <a:r>
              <a:rPr lang="en-US" dirty="0">
                <a:effectLst/>
              </a:rPr>
              <a:t> statement.</a:t>
            </a:r>
          </a:p>
          <a:p>
            <a:pPr algn="just">
              <a:buFont typeface="Arial" panose="020B0604020202020204" pitchFamily="34" charset="0"/>
              <a:buChar char="•"/>
            </a:pPr>
            <a:r>
              <a:rPr lang="en-US" dirty="0">
                <a:effectLst/>
              </a:rPr>
              <a:t>For a function not returning values, if a return statement exists.</a:t>
            </a:r>
            <a:r>
              <a:rPr lang="en-US" b="1" dirty="0">
                <a:effectLst/>
              </a:rPr>
              <a:t> </a:t>
            </a:r>
          </a:p>
          <a:p>
            <a:pPr algn="just">
              <a:buFont typeface="Arial" panose="020B0604020202020204" pitchFamily="34" charset="0"/>
              <a:buChar char="•"/>
            </a:pPr>
            <a:endParaRPr lang="en-US" b="1" dirty="0"/>
          </a:p>
          <a:p>
            <a:pPr algn="just">
              <a:buFont typeface="Arial" panose="020B0604020202020204" pitchFamily="34" charset="0"/>
              <a:buChar char="•"/>
            </a:pPr>
            <a:r>
              <a:rPr lang="en-US" dirty="0"/>
              <a:t>C++ compiler checks the argument types of inline functions and necessary conversions are performed correctly. Preprocessor macro is not capable for doing this. The macros are managed by preprocessor and inline functions are managed by C++ compiler.</a:t>
            </a:r>
            <a:endParaRPr lang="en-US" dirty="0">
              <a:effectLst/>
            </a:endParaRPr>
          </a:p>
          <a:p>
            <a:endParaRPr lang="en-IN" dirty="0"/>
          </a:p>
        </p:txBody>
      </p:sp>
    </p:spTree>
    <p:extLst>
      <p:ext uri="{BB962C8B-B14F-4D97-AF65-F5344CB8AC3E}">
        <p14:creationId xmlns:p14="http://schemas.microsoft.com/office/powerpoint/2010/main" val="30801481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C174-2984-4A4A-8836-DA2831A0D06E}"/>
              </a:ext>
            </a:extLst>
          </p:cNvPr>
          <p:cNvSpPr>
            <a:spLocks noGrp="1"/>
          </p:cNvSpPr>
          <p:nvPr>
            <p:ph type="title"/>
          </p:nvPr>
        </p:nvSpPr>
        <p:spPr/>
        <p:txBody>
          <a:bodyPr/>
          <a:lstStyle/>
          <a:p>
            <a:r>
              <a:rPr lang="en-US" dirty="0"/>
              <a:t>Macros:</a:t>
            </a:r>
            <a:endParaRPr lang="en-IN" dirty="0"/>
          </a:p>
        </p:txBody>
      </p:sp>
      <p:sp>
        <p:nvSpPr>
          <p:cNvPr id="3" name="Content Placeholder 2">
            <a:extLst>
              <a:ext uri="{FF2B5EF4-FFF2-40B4-BE49-F238E27FC236}">
                <a16:creationId xmlns:a16="http://schemas.microsoft.com/office/drawing/2014/main" id="{D3901290-2C34-45D4-90EA-9A7C9482265B}"/>
              </a:ext>
            </a:extLst>
          </p:cNvPr>
          <p:cNvSpPr>
            <a:spLocks noGrp="1"/>
          </p:cNvSpPr>
          <p:nvPr>
            <p:ph idx="1"/>
          </p:nvPr>
        </p:nvSpPr>
        <p:spPr>
          <a:xfrm>
            <a:off x="628650" y="1827068"/>
            <a:ext cx="7886700" cy="4052455"/>
          </a:xfrm>
        </p:spPr>
        <p:txBody>
          <a:bodyPr>
            <a:normAutofit fontScale="55000" lnSpcReduction="20000"/>
          </a:bodyPr>
          <a:lstStyle/>
          <a:p>
            <a:r>
              <a:rPr lang="en-US" dirty="0"/>
              <a:t>A </a:t>
            </a:r>
            <a:r>
              <a:rPr lang="en-US" b="1" dirty="0">
                <a:hlinkClick r:id="rId2"/>
              </a:rPr>
              <a:t>macro</a:t>
            </a:r>
            <a:r>
              <a:rPr lang="en-US" dirty="0"/>
              <a:t> is a piece of code in a program that is replaced by the value of the macro.</a:t>
            </a:r>
          </a:p>
          <a:p>
            <a:r>
              <a:rPr lang="en-US" dirty="0"/>
              <a:t> Macro is defined by </a:t>
            </a:r>
            <a:r>
              <a:rPr lang="en-US" b="1" dirty="0"/>
              <a:t>#define</a:t>
            </a:r>
            <a:r>
              <a:rPr lang="en-US" dirty="0"/>
              <a:t> directive. Whenever a micro name is encountered by the compiler, it replaces the name with the definition of the macro. </a:t>
            </a:r>
          </a:p>
          <a:p>
            <a:r>
              <a:rPr lang="en-US" dirty="0"/>
              <a:t>Macro definitions need not be terminated by semi-colon(</a:t>
            </a:r>
            <a:r>
              <a:rPr lang="en-US" b="1" dirty="0"/>
              <a:t>;</a:t>
            </a:r>
            <a:r>
              <a:rPr lang="en-US" dirty="0"/>
              <a:t>).</a:t>
            </a:r>
          </a:p>
          <a:p>
            <a:r>
              <a:rPr lang="en-US" dirty="0"/>
              <a:t>Types of Macro are-</a:t>
            </a:r>
          </a:p>
          <a:p>
            <a:pPr lvl="1"/>
            <a:r>
              <a:rPr lang="en-IN" b="1" dirty="0"/>
              <a:t>Object-like Macros:</a:t>
            </a:r>
            <a:r>
              <a:rPr lang="en-US" dirty="0"/>
              <a:t>used to replace a symbolic name to numerical/variable represented as constant. e.g. - </a:t>
            </a:r>
            <a:r>
              <a:rPr lang="en-US" altLang="en-US" dirty="0"/>
              <a:t>#define LIMIT 5 </a:t>
            </a:r>
          </a:p>
          <a:p>
            <a:pPr lvl="1"/>
            <a:r>
              <a:rPr lang="en-IN" b="1" dirty="0"/>
              <a:t>Chain Macros:</a:t>
            </a:r>
            <a:r>
              <a:rPr lang="en-IN" dirty="0"/>
              <a:t> (Macros inside macros), </a:t>
            </a:r>
            <a:r>
              <a:rPr lang="en-US" dirty="0"/>
              <a:t>first of all parent macro is expand then child macro is expanded. - e.g.</a:t>
            </a:r>
            <a:endParaRPr lang="en-US" altLang="en-US" dirty="0"/>
          </a:p>
          <a:p>
            <a:pPr marL="0" indent="0" defTabSz="685800" eaLnBrk="0" fontAlgn="base" hangingPunct="0">
              <a:spcBef>
                <a:spcPct val="0"/>
              </a:spcBef>
              <a:spcAft>
                <a:spcPct val="0"/>
              </a:spcAft>
              <a:buClrTx/>
              <a:buSzTx/>
              <a:buNone/>
            </a:pPr>
            <a:r>
              <a:rPr lang="en-US" dirty="0"/>
              <a:t>			</a:t>
            </a:r>
            <a:r>
              <a:rPr lang="en-US" altLang="en-US" sz="1800" dirty="0"/>
              <a:t>#define INSTAGRAM FOLLOWERS</a:t>
            </a:r>
          </a:p>
          <a:p>
            <a:pPr marL="0" indent="0" defTabSz="685800" eaLnBrk="0" fontAlgn="base" hangingPunct="0">
              <a:spcBef>
                <a:spcPct val="0"/>
              </a:spcBef>
              <a:spcAft>
                <a:spcPct val="0"/>
              </a:spcAft>
              <a:buClrTx/>
              <a:buSzTx/>
              <a:buNone/>
            </a:pPr>
            <a:r>
              <a:rPr lang="en-US" altLang="en-US" sz="1800" dirty="0"/>
              <a:t>			#define FOLLOWERS 138</a:t>
            </a:r>
          </a:p>
          <a:p>
            <a:pPr lvl="1"/>
            <a:r>
              <a:rPr lang="en-IN" b="1" dirty="0"/>
              <a:t>Multi-line Macros: </a:t>
            </a:r>
            <a:r>
              <a:rPr lang="en-US" dirty="0"/>
              <a:t>An object-like macro could have a multi-line. So to create a multi-line macro you have to use backslash-newline. </a:t>
            </a:r>
          </a:p>
          <a:p>
            <a:pPr lvl="1"/>
            <a:endParaRPr lang="en-US" dirty="0"/>
          </a:p>
          <a:p>
            <a:pPr lvl="1"/>
            <a:endParaRPr lang="en-US" dirty="0"/>
          </a:p>
          <a:p>
            <a:pPr lvl="1"/>
            <a:endParaRPr lang="en-US" dirty="0"/>
          </a:p>
          <a:p>
            <a:pPr lvl="1"/>
            <a:r>
              <a:rPr lang="en-US" b="1" dirty="0"/>
              <a:t>Function-like Macro:</a:t>
            </a:r>
            <a:r>
              <a:rPr lang="en-US" dirty="0"/>
              <a:t> These macros are the same as a function call. It replaces the entire code instead of a function name. Pair of parentheses immediately after the macro name is necessary. </a:t>
            </a:r>
          </a:p>
          <a:p>
            <a:pPr lvl="1"/>
            <a:endParaRPr lang="en-IN" dirty="0"/>
          </a:p>
        </p:txBody>
      </p:sp>
      <p:sp>
        <p:nvSpPr>
          <p:cNvPr id="6" name="Rectangle 3">
            <a:extLst>
              <a:ext uri="{FF2B5EF4-FFF2-40B4-BE49-F238E27FC236}">
                <a16:creationId xmlns:a16="http://schemas.microsoft.com/office/drawing/2014/main" id="{9FF86122-CF03-4501-BF34-57DF38759BF4}"/>
              </a:ext>
            </a:extLst>
          </p:cNvPr>
          <p:cNvSpPr>
            <a:spLocks noChangeArrowheads="1"/>
          </p:cNvSpPr>
          <p:nvPr/>
        </p:nvSpPr>
        <p:spPr bwMode="auto">
          <a:xfrm>
            <a:off x="3332020" y="4471659"/>
            <a:ext cx="1433945" cy="62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#define ELE 1, \</a:t>
            </a:r>
            <a:endParaRPr lang="en-US" altLang="en-US" sz="1200" dirty="0"/>
          </a:p>
          <a:p>
            <a:pPr defTabSz="685800" eaLnBrk="0" fontAlgn="base" hangingPunct="0">
              <a:spcBef>
                <a:spcPct val="0"/>
              </a:spcBef>
              <a:spcAft>
                <a:spcPct val="0"/>
              </a:spcAft>
            </a:pPr>
            <a:r>
              <a:rPr lang="en-US" altLang="en-US" sz="1200" dirty="0">
                <a:latin typeface="Arial Unicode MS"/>
              </a:rPr>
              <a:t>            2, \</a:t>
            </a:r>
            <a:endParaRPr lang="en-US" altLang="en-US" sz="1200" dirty="0"/>
          </a:p>
          <a:p>
            <a:pPr defTabSz="685800" eaLnBrk="0" fontAlgn="base" hangingPunct="0">
              <a:spcBef>
                <a:spcPct val="0"/>
              </a:spcBef>
              <a:spcAft>
                <a:spcPct val="0"/>
              </a:spcAft>
            </a:pPr>
            <a:r>
              <a:rPr lang="en-US" altLang="en-US" sz="1200" dirty="0">
                <a:latin typeface="Arial Unicode MS"/>
              </a:rPr>
              <a:t>            3</a:t>
            </a:r>
            <a:endParaRPr lang="en-US" altLang="en-US" sz="1200" dirty="0">
              <a:latin typeface="Arial" panose="020B0604020202020204" pitchFamily="34" charset="0"/>
            </a:endParaRPr>
          </a:p>
        </p:txBody>
      </p:sp>
      <p:sp>
        <p:nvSpPr>
          <p:cNvPr id="7" name="Rectangle 4">
            <a:extLst>
              <a:ext uri="{FF2B5EF4-FFF2-40B4-BE49-F238E27FC236}">
                <a16:creationId xmlns:a16="http://schemas.microsoft.com/office/drawing/2014/main" id="{3FA80B1C-0F98-4DDC-932A-E5D2CCC3A201}"/>
              </a:ext>
            </a:extLst>
          </p:cNvPr>
          <p:cNvSpPr>
            <a:spLocks noChangeArrowheads="1"/>
          </p:cNvSpPr>
          <p:nvPr/>
        </p:nvSpPr>
        <p:spPr bwMode="auto">
          <a:xfrm>
            <a:off x="6166915" y="4471659"/>
            <a:ext cx="1666760"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int</a:t>
            </a:r>
            <a:r>
              <a:rPr lang="en-US" altLang="en-US" sz="1200" dirty="0"/>
              <a:t> </a:t>
            </a:r>
            <a:r>
              <a:rPr lang="en-US" altLang="en-US" sz="1200" dirty="0" err="1">
                <a:latin typeface="Arial Unicode MS"/>
              </a:rPr>
              <a:t>arr</a:t>
            </a:r>
            <a:r>
              <a:rPr lang="en-US" altLang="en-US" sz="1200" dirty="0">
                <a:latin typeface="Arial Unicode MS"/>
              </a:rPr>
              <a:t>[] = { ELE };</a:t>
            </a:r>
            <a:endParaRPr lang="en-US" altLang="en-US" sz="1200" dirty="0"/>
          </a:p>
          <a:p>
            <a:pPr defTabSz="685800" eaLnBrk="0" fontAlgn="base" hangingPunct="0">
              <a:spcBef>
                <a:spcPct val="0"/>
              </a:spcBef>
              <a:spcAft>
                <a:spcPct val="0"/>
              </a:spcAft>
            </a:pPr>
            <a:r>
              <a:rPr lang="en-US" altLang="en-US" sz="1200" dirty="0">
                <a:latin typeface="Arial" panose="020B0604020202020204" pitchFamily="34" charset="0"/>
              </a:rPr>
              <a:t> </a:t>
            </a:r>
          </a:p>
        </p:txBody>
      </p:sp>
      <p:sp>
        <p:nvSpPr>
          <p:cNvPr id="8" name="Rectangle 5">
            <a:extLst>
              <a:ext uri="{FF2B5EF4-FFF2-40B4-BE49-F238E27FC236}">
                <a16:creationId xmlns:a16="http://schemas.microsoft.com/office/drawing/2014/main" id="{AF7E1D39-1E5F-4C58-AC70-2976578F0CE1}"/>
              </a:ext>
            </a:extLst>
          </p:cNvPr>
          <p:cNvSpPr>
            <a:spLocks noChangeArrowheads="1"/>
          </p:cNvSpPr>
          <p:nvPr/>
        </p:nvSpPr>
        <p:spPr bwMode="auto">
          <a:xfrm>
            <a:off x="3165846" y="5360256"/>
            <a:ext cx="281391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#define min(a, b) (((a) &lt; (b)) ? (a) : (b))</a:t>
            </a:r>
            <a:r>
              <a:rPr lang="en-US" altLang="en-US" sz="1200" dirty="0"/>
              <a:t> </a:t>
            </a:r>
            <a:endParaRPr lang="en-US" altLang="en-US" sz="1200" dirty="0">
              <a:latin typeface="Arial" panose="020B0604020202020204" pitchFamily="34" charset="0"/>
            </a:endParaRPr>
          </a:p>
        </p:txBody>
      </p:sp>
      <p:sp>
        <p:nvSpPr>
          <p:cNvPr id="9" name="Rectangle 6">
            <a:extLst>
              <a:ext uri="{FF2B5EF4-FFF2-40B4-BE49-F238E27FC236}">
                <a16:creationId xmlns:a16="http://schemas.microsoft.com/office/drawing/2014/main" id="{947257B8-EE25-49B0-AC79-A7123768142C}"/>
              </a:ext>
            </a:extLst>
          </p:cNvPr>
          <p:cNvSpPr>
            <a:spLocks noChangeArrowheads="1"/>
          </p:cNvSpPr>
          <p:nvPr/>
        </p:nvSpPr>
        <p:spPr bwMode="auto">
          <a:xfrm>
            <a:off x="3165846" y="5614172"/>
            <a:ext cx="2029120"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en-US" altLang="en-US" sz="1200" dirty="0">
                <a:latin typeface="Arial Unicode MS"/>
              </a:rPr>
              <a:t>#define AREA(l, b) (l * b)</a:t>
            </a:r>
            <a:r>
              <a:rPr lang="en-US" altLang="en-US" sz="1200" dirty="0"/>
              <a:t> </a:t>
            </a:r>
            <a:endParaRPr lang="en-US" altLang="en-US" sz="1200" dirty="0">
              <a:latin typeface="Arial" panose="020B0604020202020204" pitchFamily="34" charset="0"/>
            </a:endParaRPr>
          </a:p>
        </p:txBody>
      </p:sp>
    </p:spTree>
    <p:extLst>
      <p:ext uri="{BB962C8B-B14F-4D97-AF65-F5344CB8AC3E}">
        <p14:creationId xmlns:p14="http://schemas.microsoft.com/office/powerpoint/2010/main" val="14002966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buNone/>
            </a:pPr>
            <a:r>
              <a:rPr lang="en-IN" b="1" dirty="0">
                <a:solidFill>
                  <a:srgbClr val="FF0000"/>
                </a:solidFill>
              </a:rPr>
              <a:t>Macros in C</a:t>
            </a:r>
          </a:p>
          <a:p>
            <a:pPr marL="82391" indent="0">
              <a:buNone/>
            </a:pPr>
            <a:endParaRPr lang="en-US" b="1" dirty="0">
              <a:solidFill>
                <a:srgbClr val="FF0000"/>
              </a:solidFill>
            </a:endParaRPr>
          </a:p>
          <a:p>
            <a:pPr marL="82391" indent="0">
              <a:buNone/>
            </a:pPr>
            <a:endParaRPr lang="en-IN" b="1" dirty="0">
              <a:solidFill>
                <a:srgbClr val="FF0000"/>
              </a:solidFill>
            </a:endParaRPr>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sz="165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
        <p:nvSpPr>
          <p:cNvPr id="10" name="Rectangle 3"/>
          <p:cNvSpPr>
            <a:spLocks noChangeArrowheads="1"/>
          </p:cNvSpPr>
          <p:nvPr/>
        </p:nvSpPr>
        <p:spPr bwMode="auto">
          <a:xfrm>
            <a:off x="1330524" y="1803328"/>
            <a:ext cx="6572251"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The C preprocessor is a macro preprocessor (allows you to define macros) that transforms your program before it is compiled. These transformations can be the inclusion of header file, macro expansions etc.</a:t>
            </a:r>
          </a:p>
          <a:p>
            <a:pPr eaLnBrk="0" fontAlgn="base" hangingPunct="0">
              <a:spcBef>
                <a:spcPct val="0"/>
              </a:spcBef>
              <a:spcAft>
                <a:spcPct val="0"/>
              </a:spcAft>
            </a:pPr>
            <a:endParaRPr lang="en-US" sz="165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All preprocessing directives begin with a # symbol. For example,</a:t>
            </a:r>
          </a:p>
        </p:txBody>
      </p:sp>
      <p:sp>
        <p:nvSpPr>
          <p:cNvPr id="11" name="Rectangle 4"/>
          <p:cNvSpPr>
            <a:spLocks noChangeArrowheads="1"/>
          </p:cNvSpPr>
          <p:nvPr/>
        </p:nvSpPr>
        <p:spPr bwMode="auto">
          <a:xfrm>
            <a:off x="1681599" y="3195582"/>
            <a:ext cx="1491434"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#define PI 3.14 </a:t>
            </a:r>
          </a:p>
        </p:txBody>
      </p:sp>
      <p:sp>
        <p:nvSpPr>
          <p:cNvPr id="12" name="Rectangle 5"/>
          <p:cNvSpPr>
            <a:spLocks noChangeArrowheads="1"/>
          </p:cNvSpPr>
          <p:nvPr/>
        </p:nvSpPr>
        <p:spPr bwMode="auto">
          <a:xfrm>
            <a:off x="1548734" y="3388590"/>
            <a:ext cx="654382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Including Header Files: #include</a:t>
            </a:r>
          </a:p>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The #include preprocessor is used to include header files to C programs. For example,</a:t>
            </a:r>
          </a:p>
        </p:txBody>
      </p:sp>
      <p:sp>
        <p:nvSpPr>
          <p:cNvPr id="13" name="Rectangle 6"/>
          <p:cNvSpPr>
            <a:spLocks noChangeArrowheads="1"/>
          </p:cNvSpPr>
          <p:nvPr/>
        </p:nvSpPr>
        <p:spPr bwMode="auto">
          <a:xfrm>
            <a:off x="2914650" y="4201270"/>
            <a:ext cx="3429000" cy="346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dirty="0">
                <a:latin typeface="Times New Roman" panose="02020603050405020304" pitchFamily="18" charset="0"/>
                <a:cs typeface="Times New Roman" panose="02020603050405020304" pitchFamily="18" charset="0"/>
              </a:rPr>
              <a:t>#include &lt;</a:t>
            </a:r>
            <a:r>
              <a:rPr lang="en-US" dirty="0" err="1">
                <a:latin typeface="Times New Roman" panose="02020603050405020304" pitchFamily="18" charset="0"/>
                <a:cs typeface="Times New Roman" panose="02020603050405020304" pitchFamily="18" charset="0"/>
              </a:rPr>
              <a:t>stdio.h</a:t>
            </a:r>
            <a:r>
              <a:rPr lang="en-US" dirty="0">
                <a:latin typeface="Times New Roman" panose="02020603050405020304" pitchFamily="18" charset="0"/>
                <a:cs typeface="Times New Roman" panose="02020603050405020304" pitchFamily="18" charset="0"/>
              </a:rPr>
              <a:t>&gt; </a:t>
            </a:r>
          </a:p>
        </p:txBody>
      </p:sp>
      <p:sp>
        <p:nvSpPr>
          <p:cNvPr id="14" name="Rectangle 7"/>
          <p:cNvSpPr>
            <a:spLocks noChangeArrowheads="1"/>
          </p:cNvSpPr>
          <p:nvPr/>
        </p:nvSpPr>
        <p:spPr bwMode="auto">
          <a:xfrm>
            <a:off x="1290519" y="4765647"/>
            <a:ext cx="6492241"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Here, </a:t>
            </a:r>
            <a:r>
              <a:rPr lang="en-US" sz="1650" dirty="0" err="1">
                <a:latin typeface="Times New Roman" panose="02020603050405020304" pitchFamily="18" charset="0"/>
                <a:cs typeface="Times New Roman" panose="02020603050405020304" pitchFamily="18" charset="0"/>
              </a:rPr>
              <a:t>stdio.h</a:t>
            </a:r>
            <a:r>
              <a:rPr lang="en-US" sz="1650" dirty="0">
                <a:latin typeface="Times New Roman" panose="02020603050405020304" pitchFamily="18" charset="0"/>
                <a:cs typeface="Times New Roman" panose="02020603050405020304" pitchFamily="18" charset="0"/>
              </a:rPr>
              <a:t> is a header file. The #include preprocessor directive replaces the above line with the contents of </a:t>
            </a:r>
            <a:r>
              <a:rPr lang="en-US" sz="1650" dirty="0" err="1">
                <a:latin typeface="Times New Roman" panose="02020603050405020304" pitchFamily="18" charset="0"/>
                <a:cs typeface="Times New Roman" panose="02020603050405020304" pitchFamily="18" charset="0"/>
              </a:rPr>
              <a:t>stdio.h</a:t>
            </a:r>
            <a:r>
              <a:rPr lang="en-US" sz="1650" dirty="0">
                <a:latin typeface="Times New Roman" panose="02020603050405020304" pitchFamily="18" charset="0"/>
                <a:cs typeface="Times New Roman" panose="02020603050405020304" pitchFamily="18" charset="0"/>
              </a:rPr>
              <a:t> header file.</a:t>
            </a:r>
          </a:p>
          <a:p>
            <a:pPr eaLnBrk="0" fontAlgn="base" hangingPunct="0">
              <a:spcBef>
                <a:spcPct val="0"/>
              </a:spcBef>
              <a:spcAft>
                <a:spcPct val="0"/>
              </a:spcAft>
            </a:pPr>
            <a:endParaRPr lang="en-US" sz="1650" dirty="0">
              <a:latin typeface="Times New Roman" panose="02020603050405020304" pitchFamily="18" charset="0"/>
              <a:cs typeface="Times New Roman" panose="02020603050405020304" pitchFamily="18" charset="0"/>
            </a:endParaRPr>
          </a:p>
          <a:p>
            <a:pPr eaLnBrk="0" fontAlgn="base" hangingPunct="0">
              <a:spcBef>
                <a:spcPct val="0"/>
              </a:spcBef>
              <a:spcAft>
                <a:spcPct val="0"/>
              </a:spcAft>
            </a:pPr>
            <a:r>
              <a:rPr lang="en-US" sz="1650" dirty="0">
                <a:latin typeface="Times New Roman" panose="02020603050405020304" pitchFamily="18" charset="0"/>
                <a:cs typeface="Times New Roman" panose="02020603050405020304" pitchFamily="18" charset="0"/>
              </a:rPr>
              <a:t>That's the reason why you need to use #include &lt;</a:t>
            </a:r>
            <a:r>
              <a:rPr lang="en-US" sz="1650" dirty="0" err="1">
                <a:latin typeface="Times New Roman" panose="02020603050405020304" pitchFamily="18" charset="0"/>
                <a:cs typeface="Times New Roman" panose="02020603050405020304" pitchFamily="18" charset="0"/>
              </a:rPr>
              <a:t>stdio.h</a:t>
            </a:r>
            <a:r>
              <a:rPr lang="en-US" sz="1650" dirty="0">
                <a:latin typeface="Times New Roman" panose="02020603050405020304" pitchFamily="18" charset="0"/>
                <a:cs typeface="Times New Roman" panose="02020603050405020304" pitchFamily="18" charset="0"/>
              </a:rPr>
              <a:t>&gt; before you can use functions like </a:t>
            </a:r>
            <a:r>
              <a:rPr lang="en-US" sz="1650" dirty="0" err="1">
                <a:latin typeface="Times New Roman" panose="02020603050405020304" pitchFamily="18" charset="0"/>
                <a:cs typeface="Times New Roman" panose="02020603050405020304" pitchFamily="18" charset="0"/>
              </a:rPr>
              <a:t>scanf</a:t>
            </a:r>
            <a:r>
              <a:rPr lang="en-US" sz="1650" dirty="0">
                <a:latin typeface="Times New Roman" panose="02020603050405020304" pitchFamily="18" charset="0"/>
                <a:cs typeface="Times New Roman" panose="02020603050405020304" pitchFamily="18" charset="0"/>
              </a:rPr>
              <a:t>() and </a:t>
            </a:r>
            <a:r>
              <a:rPr lang="en-US" sz="1650" dirty="0" err="1">
                <a:latin typeface="Times New Roman" panose="02020603050405020304" pitchFamily="18" charset="0"/>
                <a:cs typeface="Times New Roman" panose="02020603050405020304" pitchFamily="18" charset="0"/>
              </a:rPr>
              <a:t>printf</a:t>
            </a:r>
            <a:r>
              <a:rPr lang="en-US" sz="165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943240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hangingPunct="0">
              <a:buNone/>
            </a:pPr>
            <a:r>
              <a:rPr lang="en-US" dirty="0">
                <a:latin typeface="Times New Roman" panose="02020603050405020304" pitchFamily="18" charset="0"/>
                <a:cs typeface="Times New Roman" panose="02020603050405020304" pitchFamily="18" charset="0"/>
              </a:rPr>
              <a:t>s</a:t>
            </a:r>
            <a:endParaRPr lang="en-IN" dirty="0"/>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250513" y="1337556"/>
            <a:ext cx="3268157" cy="3405895"/>
          </a:xfrm>
          <a:prstGeom prst="rect">
            <a:avLst/>
          </a:prstGeom>
        </p:spPr>
      </p:pic>
      <p:pic>
        <p:nvPicPr>
          <p:cNvPr id="7" name="Picture 6"/>
          <p:cNvPicPr>
            <a:picLocks noChangeAspect="1"/>
          </p:cNvPicPr>
          <p:nvPr/>
        </p:nvPicPr>
        <p:blipFill>
          <a:blip r:embed="rId3"/>
          <a:stretch>
            <a:fillRect/>
          </a:stretch>
        </p:blipFill>
        <p:spPr>
          <a:xfrm>
            <a:off x="5003416" y="1810174"/>
            <a:ext cx="2899358" cy="3217963"/>
          </a:xfrm>
          <a:prstGeom prst="rect">
            <a:avLst/>
          </a:prstGeom>
        </p:spPr>
      </p:pic>
    </p:spTree>
    <p:extLst>
      <p:ext uri="{BB962C8B-B14F-4D97-AF65-F5344CB8AC3E}">
        <p14:creationId xmlns:p14="http://schemas.microsoft.com/office/powerpoint/2010/main" val="24098899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95</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115424" y="1392071"/>
            <a:ext cx="6513030" cy="4263279"/>
          </a:xfrm>
          <a:prstGeom prst="rect">
            <a:avLst/>
          </a:prstGeom>
        </p:spPr>
      </p:pic>
    </p:spTree>
    <p:extLst>
      <p:ext uri="{BB962C8B-B14F-4D97-AF65-F5344CB8AC3E}">
        <p14:creationId xmlns:p14="http://schemas.microsoft.com/office/powerpoint/2010/main" val="37823088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hangingPunct="0">
              <a:buNone/>
            </a:pPr>
            <a:r>
              <a:rPr lang="en-US" dirty="0">
                <a:latin typeface="Times New Roman" panose="02020603050405020304" pitchFamily="18" charset="0"/>
                <a:cs typeface="Times New Roman" panose="02020603050405020304" pitchFamily="18" charset="0"/>
              </a:rPr>
              <a:t>s</a:t>
            </a:r>
            <a:endParaRPr lang="en-IN" dirty="0"/>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96</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248905" y="1325531"/>
            <a:ext cx="2450962" cy="909368"/>
          </a:xfrm>
          <a:prstGeom prst="rect">
            <a:avLst/>
          </a:prstGeom>
        </p:spPr>
      </p:pic>
      <p:pic>
        <p:nvPicPr>
          <p:cNvPr id="7" name="Picture 6"/>
          <p:cNvPicPr>
            <a:picLocks noChangeAspect="1"/>
          </p:cNvPicPr>
          <p:nvPr/>
        </p:nvPicPr>
        <p:blipFill>
          <a:blip r:embed="rId3"/>
          <a:stretch>
            <a:fillRect/>
          </a:stretch>
        </p:blipFill>
        <p:spPr>
          <a:xfrm>
            <a:off x="3815638" y="2234899"/>
            <a:ext cx="4049323" cy="1251251"/>
          </a:xfrm>
          <a:prstGeom prst="rect">
            <a:avLst/>
          </a:prstGeom>
        </p:spPr>
      </p:pic>
      <p:pic>
        <p:nvPicPr>
          <p:cNvPr id="9" name="Picture 8"/>
          <p:cNvPicPr>
            <a:picLocks noChangeAspect="1"/>
          </p:cNvPicPr>
          <p:nvPr/>
        </p:nvPicPr>
        <p:blipFill>
          <a:blip r:embed="rId4"/>
          <a:stretch>
            <a:fillRect/>
          </a:stretch>
        </p:blipFill>
        <p:spPr>
          <a:xfrm>
            <a:off x="1255344" y="3654326"/>
            <a:ext cx="4573957" cy="1690168"/>
          </a:xfrm>
          <a:prstGeom prst="rect">
            <a:avLst/>
          </a:prstGeom>
        </p:spPr>
      </p:pic>
    </p:spTree>
    <p:extLst>
      <p:ext uri="{BB962C8B-B14F-4D97-AF65-F5344CB8AC3E}">
        <p14:creationId xmlns:p14="http://schemas.microsoft.com/office/powerpoint/2010/main" val="19633796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725088-AF32-4855-8631-003C204F3623}"/>
              </a:ext>
            </a:extLst>
          </p:cNvPr>
          <p:cNvPicPr>
            <a:picLocks noChangeAspect="1"/>
          </p:cNvPicPr>
          <p:nvPr/>
        </p:nvPicPr>
        <p:blipFill>
          <a:blip r:embed="rId2"/>
          <a:stretch>
            <a:fillRect/>
          </a:stretch>
        </p:blipFill>
        <p:spPr>
          <a:xfrm>
            <a:off x="209642" y="1305464"/>
            <a:ext cx="5758994" cy="2616711"/>
          </a:xfrm>
          <a:prstGeom prst="rect">
            <a:avLst/>
          </a:prstGeom>
        </p:spPr>
      </p:pic>
      <p:pic>
        <p:nvPicPr>
          <p:cNvPr id="5" name="Picture 4">
            <a:extLst>
              <a:ext uri="{FF2B5EF4-FFF2-40B4-BE49-F238E27FC236}">
                <a16:creationId xmlns:a16="http://schemas.microsoft.com/office/drawing/2014/main" id="{9443A3A8-5416-48F3-93A4-A1966DD93E7E}"/>
              </a:ext>
            </a:extLst>
          </p:cNvPr>
          <p:cNvPicPr>
            <a:picLocks noChangeAspect="1"/>
          </p:cNvPicPr>
          <p:nvPr/>
        </p:nvPicPr>
        <p:blipFill rotWithShape="1">
          <a:blip r:embed="rId3"/>
          <a:srcRect t="13220"/>
          <a:stretch/>
        </p:blipFill>
        <p:spPr>
          <a:xfrm>
            <a:off x="4799117" y="4017586"/>
            <a:ext cx="4057650" cy="1885028"/>
          </a:xfrm>
          <a:prstGeom prst="rect">
            <a:avLst/>
          </a:prstGeom>
        </p:spPr>
      </p:pic>
    </p:spTree>
    <p:extLst>
      <p:ext uri="{BB962C8B-B14F-4D97-AF65-F5344CB8AC3E}">
        <p14:creationId xmlns:p14="http://schemas.microsoft.com/office/powerpoint/2010/main" val="32022915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a:buNone/>
            </a:pPr>
            <a:r>
              <a:rPr lang="en-US" b="1" dirty="0"/>
              <a:t>Difference Between Inline and Macro </a:t>
            </a:r>
          </a:p>
          <a:p>
            <a:pPr marL="82391" indent="0" algn="just">
              <a:buNone/>
            </a:pPr>
            <a:r>
              <a:rPr lang="en-US" sz="1800" dirty="0">
                <a:latin typeface="Times New Roman" panose="02020603050405020304" pitchFamily="18" charset="0"/>
                <a:cs typeface="Times New Roman" panose="02020603050405020304" pitchFamily="18" charset="0"/>
              </a:rPr>
              <a:t>One primary difference between inline and macro function is that the </a:t>
            </a:r>
            <a:r>
              <a:rPr lang="en-US" sz="1800" b="1" dirty="0">
                <a:latin typeface="Times New Roman" panose="02020603050405020304" pitchFamily="18" charset="0"/>
                <a:cs typeface="Times New Roman" panose="02020603050405020304" pitchFamily="18" charset="0"/>
              </a:rPr>
              <a:t>inline functions</a:t>
            </a:r>
            <a:r>
              <a:rPr lang="en-US" sz="1800" dirty="0">
                <a:latin typeface="Times New Roman" panose="02020603050405020304" pitchFamily="18" charset="0"/>
                <a:cs typeface="Times New Roman" panose="02020603050405020304" pitchFamily="18" charset="0"/>
              </a:rPr>
              <a:t> are expanded during </a:t>
            </a:r>
            <a:r>
              <a:rPr lang="en-US" sz="1800" b="1" dirty="0">
                <a:latin typeface="Times New Roman" panose="02020603050405020304" pitchFamily="18" charset="0"/>
                <a:cs typeface="Times New Roman" panose="02020603050405020304" pitchFamily="18" charset="0"/>
              </a:rPr>
              <a:t>compilation</a:t>
            </a:r>
            <a:r>
              <a:rPr lang="en-US" sz="1800" dirty="0">
                <a:latin typeface="Times New Roman" panose="02020603050405020304" pitchFamily="18" charset="0"/>
                <a:cs typeface="Times New Roman" panose="02020603050405020304" pitchFamily="18" charset="0"/>
              </a:rPr>
              <a:t>, and the </a:t>
            </a:r>
            <a:r>
              <a:rPr lang="en-US" sz="1800" b="1" dirty="0">
                <a:latin typeface="Times New Roman" panose="02020603050405020304" pitchFamily="18" charset="0"/>
                <a:cs typeface="Times New Roman" panose="02020603050405020304" pitchFamily="18" charset="0"/>
              </a:rPr>
              <a:t>macros</a:t>
            </a:r>
            <a:r>
              <a:rPr lang="en-US" sz="1800" dirty="0">
                <a:latin typeface="Times New Roman" panose="02020603050405020304" pitchFamily="18" charset="0"/>
                <a:cs typeface="Times New Roman" panose="02020603050405020304" pitchFamily="18" charset="0"/>
              </a:rPr>
              <a:t> are expanded when the program is processed by the </a:t>
            </a:r>
            <a:r>
              <a:rPr lang="en-US" sz="1800" b="1" dirty="0">
                <a:latin typeface="Times New Roman" panose="02020603050405020304" pitchFamily="18" charset="0"/>
                <a:cs typeface="Times New Roman" panose="02020603050405020304" pitchFamily="18" charset="0"/>
              </a:rPr>
              <a:t>preprocessor</a:t>
            </a:r>
            <a:r>
              <a:rPr lang="en-US" sz="1800" dirty="0">
                <a:latin typeface="Times New Roman" panose="02020603050405020304" pitchFamily="18" charset="0"/>
                <a:cs typeface="Times New Roman" panose="02020603050405020304" pitchFamily="18" charset="0"/>
              </a:rPr>
              <a:t>.</a:t>
            </a:r>
            <a:endParaRPr lang="en-US" sz="1800" b="1" dirty="0">
              <a:latin typeface="Times New Roman" panose="02020603050405020304" pitchFamily="18" charset="0"/>
              <a:cs typeface="Times New Roman" panose="02020603050405020304" pitchFamily="18" charset="0"/>
            </a:endParaRPr>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428750" y="2546890"/>
            <a:ext cx="6199704" cy="992981"/>
          </a:xfrm>
          <a:prstGeom prst="rect">
            <a:avLst/>
          </a:prstGeom>
        </p:spPr>
      </p:pic>
      <p:pic>
        <p:nvPicPr>
          <p:cNvPr id="7" name="Picture 6"/>
          <p:cNvPicPr>
            <a:picLocks noChangeAspect="1"/>
          </p:cNvPicPr>
          <p:nvPr/>
        </p:nvPicPr>
        <p:blipFill>
          <a:blip r:embed="rId3"/>
          <a:stretch>
            <a:fillRect/>
          </a:stretch>
        </p:blipFill>
        <p:spPr>
          <a:xfrm>
            <a:off x="1520512" y="3544509"/>
            <a:ext cx="6027932" cy="2307431"/>
          </a:xfrm>
          <a:prstGeom prst="rect">
            <a:avLst/>
          </a:prstGeom>
        </p:spPr>
      </p:pic>
    </p:spTree>
    <p:extLst>
      <p:ext uri="{BB962C8B-B14F-4D97-AF65-F5344CB8AC3E}">
        <p14:creationId xmlns:p14="http://schemas.microsoft.com/office/powerpoint/2010/main" val="33322995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72251" cy="4565452"/>
          </a:xfrm>
        </p:spPr>
        <p:txBody>
          <a:bodyPr>
            <a:normAutofit/>
          </a:bodyPr>
          <a:lstStyle/>
          <a:p>
            <a:pPr marL="82391" indent="0" hangingPunct="0">
              <a:buNone/>
            </a:pPr>
            <a:r>
              <a:rPr lang="en-US" dirty="0">
                <a:latin typeface="Times New Roman" panose="02020603050405020304" pitchFamily="18" charset="0"/>
                <a:cs typeface="Times New Roman" panose="02020603050405020304" pitchFamily="18" charset="0"/>
              </a:rPr>
              <a:t>s</a:t>
            </a:r>
            <a:endParaRPr lang="en-IN" dirty="0"/>
          </a:p>
          <a:p>
            <a:pPr algn="just" hangingPunct="0"/>
            <a:endParaRPr lang="en-IN" b="1" u="sng" dirty="0">
              <a:latin typeface="Times New Roman" panose="02020603050405020304" pitchFamily="18" charset="0"/>
              <a:cs typeface="Times New Roman" panose="02020603050405020304" pitchFamily="18" charset="0"/>
            </a:endParaRPr>
          </a:p>
          <a:p>
            <a:pPr marL="82391" indent="0" algn="just">
              <a:buNone/>
            </a:pPr>
            <a:endParaRPr lang="en-IN" b="1" i="1"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
        <p:nvSpPr>
          <p:cNvPr id="2" name="Title 1"/>
          <p:cNvSpPr>
            <a:spLocks noGrp="1"/>
          </p:cNvSpPr>
          <p:nvPr>
            <p:ph type="title"/>
          </p:nvPr>
        </p:nvSpPr>
        <p:spPr>
          <a:xfrm>
            <a:off x="1115424" y="774660"/>
            <a:ext cx="6572250" cy="617411"/>
          </a:xfrm>
        </p:spPr>
        <p:txBody>
          <a:bodyPr>
            <a:noAutofit/>
          </a:bodyPr>
          <a:lstStyle/>
          <a:p>
            <a:pPr marL="82391" algn="just" hangingPunct="0"/>
            <a:r>
              <a:rPr lang="en-IN" sz="2400" u="sng" dirty="0"/>
              <a:t>Subprogram and Control Abstraction </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1250513" y="1492521"/>
            <a:ext cx="6199704" cy="992981"/>
          </a:xfrm>
          <a:prstGeom prst="rect">
            <a:avLst/>
          </a:prstGeom>
        </p:spPr>
      </p:pic>
      <p:pic>
        <p:nvPicPr>
          <p:cNvPr id="6" name="Picture 5"/>
          <p:cNvPicPr>
            <a:picLocks noChangeAspect="1"/>
          </p:cNvPicPr>
          <p:nvPr/>
        </p:nvPicPr>
        <p:blipFill>
          <a:blip r:embed="rId3"/>
          <a:stretch>
            <a:fillRect/>
          </a:stretch>
        </p:blipFill>
        <p:spPr>
          <a:xfrm>
            <a:off x="1371601" y="2707264"/>
            <a:ext cx="6078617" cy="3390173"/>
          </a:xfrm>
          <a:prstGeom prst="rect">
            <a:avLst/>
          </a:prstGeom>
        </p:spPr>
      </p:pic>
    </p:spTree>
    <p:extLst>
      <p:ext uri="{BB962C8B-B14F-4D97-AF65-F5344CB8AC3E}">
        <p14:creationId xmlns:p14="http://schemas.microsoft.com/office/powerpoint/2010/main" val="33499594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4272</TotalTime>
  <Words>9306</Words>
  <Application>Microsoft Office PowerPoint</Application>
  <PresentationFormat>On-screen Show (4:3)</PresentationFormat>
  <Paragraphs>1031</Paragraphs>
  <Slides>105</Slides>
  <Notes>0</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105</vt:i4>
      </vt:variant>
    </vt:vector>
  </HeadingPairs>
  <TitlesOfParts>
    <vt:vector size="119" baseType="lpstr">
      <vt:lpstr>Arial</vt:lpstr>
      <vt:lpstr>Arial Unicode MS</vt:lpstr>
      <vt:lpstr>Calibri</vt:lpstr>
      <vt:lpstr>Courier New</vt:lpstr>
      <vt:lpstr>GillSans-Bold</vt:lpstr>
      <vt:lpstr>Lucida Sans Unicode</vt:lpstr>
      <vt:lpstr>Minion-Regular</vt:lpstr>
      <vt:lpstr>Times New Roman</vt:lpstr>
      <vt:lpstr>Univers-Light</vt:lpstr>
      <vt:lpstr>Verdana</vt:lpstr>
      <vt:lpstr>Wingdings</vt:lpstr>
      <vt:lpstr>Wingdings 2</vt:lpstr>
      <vt:lpstr>Wingdings 3</vt:lpstr>
      <vt:lpstr>Concourse</vt:lpstr>
      <vt:lpstr>PowerPoint Presentation</vt:lpstr>
      <vt:lpstr>Syllabus (MCA SEM- V)</vt:lpstr>
      <vt:lpstr>Section-III (Weightage - 35%)</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PowerPoint Presentation</vt:lpstr>
      <vt:lpstr>Subprogram and Control Abstraction </vt:lpstr>
      <vt:lpstr>Subprogram and Control Abstraction </vt:lpstr>
      <vt:lpstr>Register Window</vt:lpstr>
      <vt:lpstr>Coroutines</vt:lpstr>
      <vt:lpstr>Introduction</vt:lpstr>
      <vt:lpstr>PowerPoint Presentation</vt:lpstr>
      <vt:lpstr>Control transfer between coroutines</vt:lpstr>
      <vt:lpstr>PowerPoint Presentation</vt:lpstr>
      <vt:lpstr>PowerPoint Presentation</vt:lpstr>
      <vt:lpstr>PowerPoint Presentation</vt:lpstr>
      <vt:lpstr>PowerPoint Presentation</vt:lpstr>
      <vt:lpstr>Difference between coroutine and threads</vt:lpstr>
      <vt:lpstr>PowerPoint Presentation</vt:lpstr>
      <vt:lpstr>PowerPoint Presentation</vt:lpstr>
      <vt:lpstr>PowerPoint Presentation</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Subprogram and Control Abstraction </vt:lpstr>
      <vt:lpstr>PowerPoint Presentation</vt:lpstr>
      <vt:lpstr>Data Abstraction and Object Orientation </vt:lpstr>
      <vt:lpstr>Data Abstraction and Object Orientation </vt:lpstr>
      <vt:lpstr>PowerPoint Presentation</vt:lpstr>
      <vt:lpstr>Classes and Objects</vt:lpstr>
      <vt:lpstr>PowerPoint Presentation</vt:lpstr>
      <vt:lpstr>Example of class and object</vt:lpstr>
      <vt:lpstr>Example of class and multiple objects</vt:lpstr>
      <vt:lpstr>Access Specifiers in C++</vt:lpstr>
      <vt:lpstr>Example of public specifier</vt:lpstr>
      <vt:lpstr>Example of private specifier</vt:lpstr>
      <vt:lpstr>Example of protected specifier </vt:lpstr>
      <vt:lpstr>Visibility Modes in C++</vt:lpstr>
      <vt:lpstr>Inheritance</vt:lpstr>
      <vt:lpstr>PowerPoint Presentation</vt:lpstr>
      <vt:lpstr>Data Abstraction and Object Orientation </vt:lpstr>
      <vt:lpstr>PowerPoint Presentation</vt:lpstr>
      <vt:lpstr>Data Abstraction and Object Orientation </vt:lpstr>
      <vt:lpstr>Data Abstraction and Object Orientation </vt:lpstr>
      <vt:lpstr>Data Abstraction and Object Orientation </vt:lpstr>
      <vt:lpstr>Data Abstraction and Object Orientation </vt:lpstr>
      <vt:lpstr>Data Abstraction and Object Orientation </vt:lpstr>
      <vt:lpstr>Data Abstraction and Object Orientation </vt:lpstr>
      <vt:lpstr>PowerPoint Presentation</vt:lpstr>
      <vt:lpstr>Data Abstraction and Object Orientation </vt:lpstr>
      <vt:lpstr>PowerPoint Presentation</vt:lpstr>
      <vt:lpstr>Data Abstraction and Object Orientation </vt:lpstr>
      <vt:lpstr>Syntax :</vt:lpstr>
      <vt:lpstr>PowerPoint Presentation</vt:lpstr>
      <vt:lpstr>Hybrid Inheritance</vt:lpstr>
      <vt:lpstr>PowerPoint Presentation</vt:lpstr>
      <vt:lpstr>Initialization and Assignment in C++</vt:lpstr>
      <vt:lpstr>Constructor</vt:lpstr>
      <vt:lpstr>PowerPoint Presentation</vt:lpstr>
      <vt:lpstr>Constructors can be defined either inside the class definition or outside class definition using  class name and scope resolution :: operator. </vt:lpstr>
      <vt:lpstr>Points to be noted for constructor</vt:lpstr>
      <vt:lpstr>Destructor</vt:lpstr>
      <vt:lpstr>Types of Constructors</vt:lpstr>
      <vt:lpstr>PowerPoint Presentation</vt:lpstr>
      <vt:lpstr>PowerPoint Presentation</vt:lpstr>
      <vt:lpstr>PowerPoint Presentation</vt:lpstr>
      <vt:lpstr>PowerPoint Presentation</vt:lpstr>
      <vt:lpstr>PowerPoint Presentation</vt:lpstr>
      <vt:lpstr>Invoking (Calling) Constructors</vt:lpstr>
      <vt:lpstr>Invoking (Calling) Constructors</vt:lpstr>
      <vt:lpstr>Inline Function and Macros</vt:lpstr>
      <vt:lpstr>Inline Function</vt:lpstr>
      <vt:lpstr>PowerPoint Presentation</vt:lpstr>
      <vt:lpstr>PowerPoint Presentation</vt:lpstr>
      <vt:lpstr>PowerPoint Presentation</vt:lpstr>
      <vt:lpstr>Remark</vt:lpstr>
      <vt:lpstr>Macros:</vt:lpstr>
      <vt:lpstr>PowerPoint Presentation</vt:lpstr>
      <vt:lpstr>Subprogram and Control Abstraction </vt:lpstr>
      <vt:lpstr>Subprogram and Control Abstraction </vt:lpstr>
      <vt:lpstr>Subprogram and Control Abstraction </vt:lpstr>
      <vt:lpstr>PowerPoint Presentation</vt:lpstr>
      <vt:lpstr>Subprogram and Control Abstraction </vt:lpstr>
      <vt:lpstr>Subprogram and Control Abstraction </vt:lpstr>
      <vt:lpstr>Subprogram and Control Abstraction </vt:lpstr>
      <vt:lpstr>Subprogram and Control Abstraction </vt:lpstr>
      <vt:lpstr>Exception Handling with class: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(MCA SEM- V)</dc:title>
  <dc:creator>Home</dc:creator>
  <cp:lastModifiedBy>Satyajit Uparkar</cp:lastModifiedBy>
  <cp:revision>424</cp:revision>
  <dcterms:created xsi:type="dcterms:W3CDTF">2006-08-16T00:00:00Z</dcterms:created>
  <dcterms:modified xsi:type="dcterms:W3CDTF">2022-04-09T06:24:53Z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1033-11.2.0.9169</vt:lpwstr>
  </property>
</Properties>
</file>